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46"/>
  </p:notesMasterIdLst>
  <p:sldIdLst>
    <p:sldId id="256" r:id="rId2"/>
    <p:sldId id="257" r:id="rId3"/>
    <p:sldId id="319" r:id="rId4"/>
    <p:sldId id="297" r:id="rId5"/>
    <p:sldId id="262" r:id="rId6"/>
    <p:sldId id="258" r:id="rId7"/>
    <p:sldId id="296" r:id="rId8"/>
    <p:sldId id="259" r:id="rId9"/>
    <p:sldId id="298" r:id="rId10"/>
    <p:sldId id="260" r:id="rId11"/>
    <p:sldId id="263" r:id="rId12"/>
    <p:sldId id="303" r:id="rId13"/>
    <p:sldId id="302" r:id="rId14"/>
    <p:sldId id="304" r:id="rId15"/>
    <p:sldId id="305" r:id="rId16"/>
    <p:sldId id="306" r:id="rId17"/>
    <p:sldId id="277" r:id="rId18"/>
    <p:sldId id="307" r:id="rId19"/>
    <p:sldId id="264" r:id="rId20"/>
    <p:sldId id="308" r:id="rId21"/>
    <p:sldId id="266" r:id="rId22"/>
    <p:sldId id="269" r:id="rId23"/>
    <p:sldId id="270" r:id="rId24"/>
    <p:sldId id="267" r:id="rId25"/>
    <p:sldId id="280" r:id="rId26"/>
    <p:sldId id="271" r:id="rId27"/>
    <p:sldId id="272" r:id="rId28"/>
    <p:sldId id="292" r:id="rId29"/>
    <p:sldId id="312" r:id="rId30"/>
    <p:sldId id="310" r:id="rId31"/>
    <p:sldId id="275" r:id="rId32"/>
    <p:sldId id="283" r:id="rId33"/>
    <p:sldId id="284" r:id="rId34"/>
    <p:sldId id="285" r:id="rId35"/>
    <p:sldId id="286" r:id="rId36"/>
    <p:sldId id="321" r:id="rId37"/>
    <p:sldId id="287" r:id="rId38"/>
    <p:sldId id="290" r:id="rId39"/>
    <p:sldId id="313" r:id="rId40"/>
    <p:sldId id="314" r:id="rId41"/>
    <p:sldId id="316" r:id="rId42"/>
    <p:sldId id="318" r:id="rId43"/>
    <p:sldId id="322" r:id="rId44"/>
    <p:sldId id="32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65" d="100"/>
          <a:sy n="65" d="100"/>
        </p:scale>
        <p:origin x="13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10D54-12EE-4A57-90B5-61DFA6958E82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7AD0F-730A-44A8-A841-C82F3599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2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AD0F-730A-44A8-A841-C82F359933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4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9118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7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84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4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3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2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63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6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54" y="287264"/>
            <a:ext cx="8679898" cy="724247"/>
          </a:xfrm>
          <a:prstGeom prst="rect">
            <a:avLst/>
          </a:prstGeom>
        </p:spPr>
        <p:txBody>
          <a:bodyPr lIns="86812" tIns="43407" rIns="86812" bIns="43407" anchor="ctr"/>
          <a:lstStyle>
            <a:lvl1pPr marL="0" indent="0" algn="ctr">
              <a:buNone/>
              <a:defRPr sz="3984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950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20" tIns="33911" rIns="67820" bIns="33911" anchor="ctr"/>
          <a:lstStyle/>
          <a:p>
            <a:pPr algn="ctr" defTabSz="678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>
              <a:solidFill>
                <a:prstClr val="white"/>
              </a:solidFill>
            </a:endParaRPr>
          </a:p>
        </p:txBody>
      </p:sp>
      <p:sp>
        <p:nvSpPr>
          <p:cNvPr id="4" name="Rectangle 8">
            <a:extLst/>
          </p:cNvPr>
          <p:cNvSpPr/>
          <p:nvPr userDrawn="1"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20" tIns="33911" rIns="67820" bIns="33911" anchor="ctr"/>
          <a:lstStyle/>
          <a:p>
            <a:pPr algn="ctr" defTabSz="678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54" y="291931"/>
            <a:ext cx="8679898" cy="724247"/>
          </a:xfrm>
          <a:prstGeom prst="rect">
            <a:avLst/>
          </a:prstGeom>
        </p:spPr>
        <p:txBody>
          <a:bodyPr lIns="86812" tIns="43407" rIns="86812" bIns="43407" anchor="ctr"/>
          <a:lstStyle>
            <a:lvl1pPr marL="0" indent="0" algn="ctr">
              <a:buNone/>
              <a:defRPr sz="3984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5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5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6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9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6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5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8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7E7118-8437-4032-AE12-CC4F7FFB274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5D4925-1AED-47F1-B052-05A94C92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role of immunologic factor in RPL and RIF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DR HAMD</a:t>
            </a:r>
          </a:p>
          <a:p>
            <a:r>
              <a:rPr lang="en-US" sz="2800" dirty="0" smtClean="0"/>
              <a:t>Fellowship of infertility</a:t>
            </a:r>
          </a:p>
          <a:p>
            <a:r>
              <a:rPr lang="en-US" sz="2800" dirty="0" err="1" smtClean="0"/>
              <a:t>T.BZ.med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0"/>
            <a:ext cx="8534400" cy="5867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100" b="1" dirty="0" smtClean="0">
                <a:solidFill>
                  <a:srgbClr val="FF0000"/>
                </a:solidFill>
              </a:rPr>
              <a:t>     Immunologic defects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inappropriate </a:t>
            </a:r>
            <a:r>
              <a:rPr lang="en-US" dirty="0"/>
              <a:t>expression of </a:t>
            </a:r>
            <a:r>
              <a:rPr lang="en-US" b="1" dirty="0"/>
              <a:t>complement regulatory proteins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                 mannose-binding </a:t>
            </a:r>
            <a:r>
              <a:rPr lang="en-US" dirty="0"/>
              <a:t>lectin,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TNF </a:t>
            </a:r>
            <a:r>
              <a:rPr lang="en-US" dirty="0"/>
              <a:t>superfamily </a:t>
            </a:r>
            <a:r>
              <a:rPr lang="en-US" dirty="0" smtClean="0"/>
              <a:t>members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macrophage </a:t>
            </a:r>
            <a:r>
              <a:rPr lang="en-US" dirty="0"/>
              <a:t>inhibitory cytokine 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r>
              <a:rPr lang="en-US" dirty="0" smtClean="0"/>
              <a:t>                  Th1/Th2/Th3-type </a:t>
            </a:r>
            <a:r>
              <a:rPr lang="en-US" dirty="0"/>
              <a:t>cytokines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and </a:t>
            </a:r>
            <a:r>
              <a:rPr lang="en-US" dirty="0"/>
              <a:t>HLA-DR, HLA-G or </a:t>
            </a:r>
            <a:r>
              <a:rPr lang="en-US" dirty="0" smtClean="0"/>
              <a:t>HLA-E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Dysregulation of </a:t>
            </a:r>
            <a:r>
              <a:rPr lang="en-US" dirty="0" smtClean="0"/>
              <a:t>uterine </a:t>
            </a:r>
            <a:r>
              <a:rPr lang="en-US" b="1" dirty="0"/>
              <a:t>natural killer </a:t>
            </a:r>
            <a:r>
              <a:rPr lang="en-US" dirty="0"/>
              <a:t>(</a:t>
            </a:r>
            <a:r>
              <a:rPr lang="en-US" dirty="0" err="1"/>
              <a:t>uNK</a:t>
            </a:r>
            <a:r>
              <a:rPr lang="en-US" dirty="0"/>
              <a:t>) cells,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which </a:t>
            </a:r>
            <a:r>
              <a:rPr lang="en-US" dirty="0"/>
              <a:t>appear to </a:t>
            </a:r>
            <a:r>
              <a:rPr lang="en-US" b="1" dirty="0"/>
              <a:t>regulate placental and trophoblast growth</a:t>
            </a:r>
            <a:r>
              <a:rPr lang="en-US" b="1" dirty="0" smtClean="0"/>
              <a:t>,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   local immunomodulation,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</a:t>
            </a:r>
            <a:r>
              <a:rPr lang="en-US" dirty="0"/>
              <a:t>and </a:t>
            </a:r>
            <a:r>
              <a:rPr lang="en-US" b="1" dirty="0"/>
              <a:t>control of trophoblast </a:t>
            </a:r>
            <a:r>
              <a:rPr lang="en-US" b="1" dirty="0" smtClean="0"/>
              <a:t>invasion.</a:t>
            </a:r>
          </a:p>
          <a:p>
            <a:pPr marL="0" indent="0"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"/>
            <a:ext cx="7086600" cy="6400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3400" dirty="0" smtClean="0"/>
              <a:t>In view </a:t>
            </a:r>
            <a:r>
              <a:rPr lang="en-US" sz="3400" dirty="0"/>
              <a:t>that </a:t>
            </a:r>
            <a:r>
              <a:rPr lang="en-US" sz="3400" dirty="0" err="1"/>
              <a:t>uNK</a:t>
            </a:r>
            <a:r>
              <a:rPr lang="en-US" sz="3400" dirty="0"/>
              <a:t> promote placentation, 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/>
              <a:t> </a:t>
            </a:r>
            <a:endParaRPr lang="en-US" sz="34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3100" b="1" dirty="0" smtClean="0">
                <a:solidFill>
                  <a:srgbClr val="C00000"/>
                </a:solidFill>
              </a:rPr>
              <a:t>low </a:t>
            </a:r>
            <a:r>
              <a:rPr lang="en-US" sz="3100" b="1" dirty="0" err="1">
                <a:solidFill>
                  <a:srgbClr val="C00000"/>
                </a:solidFill>
              </a:rPr>
              <a:t>uNK</a:t>
            </a:r>
            <a:r>
              <a:rPr lang="en-US" sz="3100" b="1" dirty="0">
                <a:solidFill>
                  <a:srgbClr val="C00000"/>
                </a:solidFill>
              </a:rPr>
              <a:t> numbers or </a:t>
            </a:r>
            <a:r>
              <a:rPr lang="en-US" sz="3100" b="1" dirty="0" smtClean="0">
                <a:solidFill>
                  <a:srgbClr val="C00000"/>
                </a:solidFill>
              </a:rPr>
              <a:t>activity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sz="2900" dirty="0"/>
              <a:t>might be expected to be harmful because </a:t>
            </a:r>
            <a:r>
              <a:rPr lang="en-US" sz="2900" b="1" dirty="0"/>
              <a:t>defective </a:t>
            </a:r>
            <a:endParaRPr lang="en-US" sz="2900" b="1" dirty="0" smtClean="0"/>
          </a:p>
          <a:p>
            <a:pPr marL="0" indent="0">
              <a:buNone/>
            </a:pPr>
            <a:r>
              <a:rPr lang="en-US" sz="2900" b="1" dirty="0"/>
              <a:t> </a:t>
            </a:r>
            <a:r>
              <a:rPr lang="en-US" sz="2900" b="1" dirty="0" smtClean="0"/>
              <a:t>          placentation </a:t>
            </a:r>
            <a:r>
              <a:rPr lang="en-US" sz="2900" dirty="0"/>
              <a:t>is associated with problems in pregnancy</a:t>
            </a:r>
            <a:r>
              <a:rPr lang="en-US" sz="2900" dirty="0" smtClean="0"/>
              <a:t>,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      </a:t>
            </a:r>
            <a:r>
              <a:rPr lang="en-US" sz="2900" dirty="0"/>
              <a:t>including </a:t>
            </a:r>
            <a:r>
              <a:rPr lang="en-US" sz="2900" dirty="0" smtClean="0"/>
              <a:t>miscarriage.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sz="2900" b="1" dirty="0" smtClean="0">
                <a:solidFill>
                  <a:srgbClr val="C00000"/>
                </a:solidFill>
              </a:rPr>
              <a:t>high </a:t>
            </a:r>
            <a:r>
              <a:rPr lang="en-US" sz="2900" b="1" dirty="0" err="1">
                <a:solidFill>
                  <a:srgbClr val="C00000"/>
                </a:solidFill>
              </a:rPr>
              <a:t>uNK</a:t>
            </a:r>
            <a:r>
              <a:rPr lang="en-US" sz="2900" b="1" dirty="0">
                <a:solidFill>
                  <a:srgbClr val="C00000"/>
                </a:solidFill>
              </a:rPr>
              <a:t> numbers </a:t>
            </a:r>
            <a:r>
              <a:rPr lang="en-US" sz="2900" dirty="0"/>
              <a:t>may also be </a:t>
            </a:r>
            <a:r>
              <a:rPr lang="en-US" sz="2900" dirty="0" smtClean="0"/>
              <a:t>deleterious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      since </a:t>
            </a:r>
            <a:r>
              <a:rPr lang="en-US" sz="2900" dirty="0" err="1"/>
              <a:t>uNK</a:t>
            </a:r>
            <a:r>
              <a:rPr lang="en-US" sz="2900" dirty="0"/>
              <a:t> density correlates with </a:t>
            </a:r>
            <a:r>
              <a:rPr lang="en-US" sz="2900" b="1" dirty="0"/>
              <a:t>increased angiogenesis </a:t>
            </a:r>
            <a:endParaRPr lang="en-US" sz="2900" b="1" dirty="0" smtClean="0"/>
          </a:p>
          <a:p>
            <a:pPr marL="0" indent="0">
              <a:buNone/>
            </a:pPr>
            <a:r>
              <a:rPr lang="en-US" sz="2900" dirty="0" smtClean="0"/>
              <a:t>           and  this </a:t>
            </a:r>
            <a:r>
              <a:rPr lang="en-US" sz="2900" dirty="0"/>
              <a:t>could be associated with </a:t>
            </a:r>
            <a:r>
              <a:rPr lang="en-US" sz="2900" b="1" dirty="0"/>
              <a:t>early establishment of </a:t>
            </a:r>
            <a:endParaRPr lang="en-US" sz="2900" b="1" dirty="0" smtClean="0"/>
          </a:p>
          <a:p>
            <a:pPr marL="0" indent="0">
              <a:buNone/>
            </a:pPr>
            <a:r>
              <a:rPr lang="en-US" sz="2900" b="1" dirty="0"/>
              <a:t> </a:t>
            </a:r>
            <a:r>
              <a:rPr lang="en-US" sz="2900" b="1" dirty="0" smtClean="0"/>
              <a:t>          placenta </a:t>
            </a:r>
            <a:r>
              <a:rPr lang="en-US" sz="2900" b="1" dirty="0"/>
              <a:t>circulation,</a:t>
            </a:r>
            <a:r>
              <a:rPr lang="en-US" sz="2900" dirty="0"/>
              <a:t> leading </a:t>
            </a:r>
            <a:r>
              <a:rPr lang="en-US" sz="2900" dirty="0" smtClean="0"/>
              <a:t>to:</a:t>
            </a:r>
          </a:p>
          <a:p>
            <a:pPr marL="0" indent="0">
              <a:buNone/>
            </a:pPr>
            <a:r>
              <a:rPr lang="en-US" sz="2900" b="1" dirty="0"/>
              <a:t> </a:t>
            </a:r>
            <a:r>
              <a:rPr lang="en-US" sz="2900" b="1" dirty="0" smtClean="0"/>
              <a:t>                  </a:t>
            </a:r>
            <a:r>
              <a:rPr lang="en-US" sz="2900" b="1" dirty="0"/>
              <a:t>pregnancy failure </a:t>
            </a:r>
            <a:r>
              <a:rPr lang="en-US" sz="2900" dirty="0"/>
              <a:t>secondary to </a:t>
            </a:r>
            <a:r>
              <a:rPr lang="en-US" sz="2900" b="1" dirty="0">
                <a:solidFill>
                  <a:srgbClr val="C00000"/>
                </a:solidFill>
              </a:rPr>
              <a:t>oxidative </a:t>
            </a:r>
            <a:r>
              <a:rPr lang="en-US" sz="2900" b="1" dirty="0" smtClean="0">
                <a:solidFill>
                  <a:srgbClr val="C00000"/>
                </a:solidFill>
              </a:rPr>
              <a:t>stress</a:t>
            </a:r>
            <a:r>
              <a:rPr lang="en-US" sz="2900" dirty="0" smtClean="0"/>
              <a:t>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percentage of CD16+CD56+CD3− lymphocytes greater </a:t>
            </a:r>
            <a:r>
              <a:rPr lang="en-US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</a:p>
          <a:p>
            <a:pPr marL="0" indent="0">
              <a:buNone/>
            </a:pPr>
            <a:r>
              <a:rPr lang="en-US" sz="2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sz="2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12% (14%) was defined as elevated </a:t>
            </a:r>
          </a:p>
          <a:p>
            <a:pPr marL="0" indent="0">
              <a:buNone/>
            </a:pPr>
            <a:endParaRPr lang="en-US" sz="29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ChangeArrowheads="1"/>
          </p:cNvSpPr>
          <p:nvPr/>
        </p:nvSpPr>
        <p:spPr bwMode="auto">
          <a:xfrm>
            <a:off x="1111016" y="590985"/>
            <a:ext cx="74469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Maternal immune systems seems to be involved in establishment and maintenance of pregnancy through </a:t>
            </a:r>
            <a:r>
              <a:rPr lang="en-US" altLang="en-US" sz="2800" b="1" dirty="0">
                <a:solidFill>
                  <a:srgbClr val="FF0000"/>
                </a:solidFill>
              </a:rPr>
              <a:t>Th1/Th2 profile balance</a:t>
            </a:r>
          </a:p>
        </p:txBody>
      </p:sp>
      <p:sp>
        <p:nvSpPr>
          <p:cNvPr id="5" name="Up Arrow 4"/>
          <p:cNvSpPr/>
          <p:nvPr/>
        </p:nvSpPr>
        <p:spPr>
          <a:xfrm>
            <a:off x="942195" y="2250436"/>
            <a:ext cx="533400" cy="152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 rot="10800000">
            <a:off x="954143" y="4037295"/>
            <a:ext cx="533400" cy="16002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2997" name="Rectangle 7"/>
          <p:cNvSpPr>
            <a:spLocks noChangeArrowheads="1"/>
          </p:cNvSpPr>
          <p:nvPr/>
        </p:nvSpPr>
        <p:spPr bwMode="auto">
          <a:xfrm>
            <a:off x="1336176" y="4316771"/>
            <a:ext cx="81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Th2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12998" name="Rectangle 8"/>
          <p:cNvSpPr>
            <a:spLocks noChangeArrowheads="1"/>
          </p:cNvSpPr>
          <p:nvPr/>
        </p:nvSpPr>
        <p:spPr bwMode="auto">
          <a:xfrm>
            <a:off x="1352807" y="2573182"/>
            <a:ext cx="81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Th1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2796520"/>
            <a:ext cx="2750401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Th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(pro inflammatory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TNF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 INF</a:t>
            </a:r>
            <a:endParaRPr lang="en-US" sz="2400" b="1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IL1,6,12,15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4498" y="3165852"/>
            <a:ext cx="287815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Th2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Anti inflammatory)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IL3,4,5,10,13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GM-CSF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46470" y="2416830"/>
            <a:ext cx="2362200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Pregnancy</a:t>
            </a:r>
          </a:p>
        </p:txBody>
      </p:sp>
      <p:sp>
        <p:nvSpPr>
          <p:cNvPr id="14" name="Up Arrow 13"/>
          <p:cNvSpPr/>
          <p:nvPr/>
        </p:nvSpPr>
        <p:spPr>
          <a:xfrm>
            <a:off x="7856563" y="2139950"/>
            <a:ext cx="533400" cy="16002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3008" name="Rectangle 14"/>
          <p:cNvSpPr>
            <a:spLocks noChangeArrowheads="1"/>
          </p:cNvSpPr>
          <p:nvPr/>
        </p:nvSpPr>
        <p:spPr bwMode="auto">
          <a:xfrm>
            <a:off x="8266077" y="2678440"/>
            <a:ext cx="817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Th2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0800000">
            <a:off x="7866063" y="3973512"/>
            <a:ext cx="533400" cy="152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3010" name="Rectangle 16"/>
          <p:cNvSpPr>
            <a:spLocks noChangeArrowheads="1"/>
          </p:cNvSpPr>
          <p:nvPr/>
        </p:nvSpPr>
        <p:spPr bwMode="auto">
          <a:xfrm>
            <a:off x="8256642" y="4316771"/>
            <a:ext cx="81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Th1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81227" y="542988"/>
            <a:ext cx="7856307" cy="1262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0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64944"/>
            <a:ext cx="6934200" cy="1186112"/>
          </a:xfrm>
        </p:spPr>
        <p:txBody>
          <a:bodyPr>
            <a:normAutofit fontScale="90000"/>
          </a:bodyPr>
          <a:lstStyle/>
          <a:p>
            <a:pPr marL="457200" indent="-457200" algn="l">
              <a:lnSpc>
                <a:spcPct val="107000"/>
              </a:lnSpc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TNF- :IL-10 ratio above 30.6 and/or the IFN :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IL-10 ratio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above 20.5 was considered abnormally elevated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436" y="16764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7062378" cy="46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8229600" cy="1143000"/>
          </a:xfrm>
        </p:spPr>
        <p:txBody>
          <a:bodyPr anchor="t"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Th17/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Treg</a:t>
            </a:r>
            <a:endParaRPr lang="fa-IR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20480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r="21645" b="33751"/>
          <a:stretch/>
        </p:blipFill>
        <p:spPr>
          <a:xfrm>
            <a:off x="1828800" y="1371600"/>
            <a:ext cx="6619056" cy="4647422"/>
          </a:xfrm>
        </p:spPr>
      </p:pic>
    </p:spTree>
    <p:extLst>
      <p:ext uri="{BB962C8B-B14F-4D97-AF65-F5344CB8AC3E}">
        <p14:creationId xmlns:p14="http://schemas.microsoft.com/office/powerpoint/2010/main" val="137448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0620" y="76200"/>
            <a:ext cx="8679898" cy="724247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</a:p>
          <a:p>
            <a:r>
              <a:rPr lang="en-US" sz="12800" b="1" dirty="0"/>
              <a:t>Regulatory T Cells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12676" b="10114"/>
          <a:stretch/>
        </p:blipFill>
        <p:spPr bwMode="auto">
          <a:xfrm>
            <a:off x="1219200" y="800447"/>
            <a:ext cx="7719422" cy="24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0796" y="3581400"/>
            <a:ext cx="81732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included </a:t>
            </a:r>
            <a:r>
              <a:rPr lang="en-US" b="1" dirty="0" smtClean="0"/>
              <a:t>18 studies(n=1162)</a:t>
            </a:r>
            <a:r>
              <a:rPr lang="en-US" dirty="0" smtClean="0"/>
              <a:t>. </a:t>
            </a:r>
            <a:r>
              <a:rPr lang="en-US" dirty="0"/>
              <a:t>Ten studies showed </a:t>
            </a:r>
            <a:r>
              <a:rPr lang="en-US" dirty="0">
                <a:solidFill>
                  <a:srgbClr val="C00000"/>
                </a:solidFill>
              </a:rPr>
              <a:t>a significantly decreased level of </a:t>
            </a:r>
            <a:r>
              <a:rPr lang="en-US" dirty="0" err="1">
                <a:solidFill>
                  <a:srgbClr val="C00000"/>
                </a:solidFill>
              </a:rPr>
              <a:t>Tregs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 peripheral blood of </a:t>
            </a:r>
            <a:r>
              <a:rPr lang="en-US" dirty="0">
                <a:solidFill>
                  <a:srgbClr val="C00000"/>
                </a:solidFill>
              </a:rPr>
              <a:t>non-pregnant </a:t>
            </a:r>
            <a:r>
              <a:rPr lang="en-US" dirty="0" smtClean="0">
                <a:solidFill>
                  <a:srgbClr val="C00000"/>
                </a:solidFill>
              </a:rPr>
              <a:t>women  with </a:t>
            </a:r>
            <a:r>
              <a:rPr lang="en-US" dirty="0">
                <a:solidFill>
                  <a:srgbClr val="C00000"/>
                </a:solidFill>
              </a:rPr>
              <a:t>RM, </a:t>
            </a:r>
            <a:r>
              <a:rPr lang="en-US" b="1" dirty="0"/>
              <a:t>compared to controls (p &lt; 0.05</a:t>
            </a:r>
            <a:r>
              <a:rPr lang="en-US" b="1" dirty="0" smtClean="0"/>
              <a:t>).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 </a:t>
            </a:r>
            <a:r>
              <a:rPr lang="en-US" b="1" dirty="0">
                <a:solidFill>
                  <a:srgbClr val="C00000"/>
                </a:solidFill>
              </a:rPr>
              <a:t>pregnant women with RM</a:t>
            </a:r>
            <a:r>
              <a:rPr lang="en-US" b="1" dirty="0"/>
              <a:t>, levels of </a:t>
            </a:r>
            <a:r>
              <a:rPr lang="en-US" b="1" dirty="0" err="1"/>
              <a:t>Tregs</a:t>
            </a:r>
            <a:r>
              <a:rPr lang="en-US" b="1" dirty="0"/>
              <a:t> in the peripheral </a:t>
            </a:r>
            <a:r>
              <a:rPr lang="en-US" b="1" dirty="0" smtClean="0"/>
              <a:t>blood were </a:t>
            </a:r>
            <a:r>
              <a:rPr lang="en-US" b="1" dirty="0"/>
              <a:t>significantly lower compared to control groups (p=0.0004)</a:t>
            </a:r>
            <a:r>
              <a:rPr lang="en-US" dirty="0"/>
              <a:t>, as shown in nine studies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Moreover, </a:t>
            </a:r>
            <a:r>
              <a:rPr lang="en-US" dirty="0" smtClean="0"/>
              <a:t>seven studies </a:t>
            </a:r>
            <a:r>
              <a:rPr lang="en-US" dirty="0"/>
              <a:t>described a </a:t>
            </a:r>
            <a:r>
              <a:rPr lang="en-US" b="1" dirty="0">
                <a:solidFill>
                  <a:srgbClr val="C00000"/>
                </a:solidFill>
              </a:rPr>
              <a:t>decrease of </a:t>
            </a:r>
            <a:r>
              <a:rPr lang="en-US" b="1" dirty="0" err="1">
                <a:solidFill>
                  <a:srgbClr val="C00000"/>
                </a:solidFill>
              </a:rPr>
              <a:t>Treg</a:t>
            </a:r>
            <a:r>
              <a:rPr lang="en-US" b="1" dirty="0">
                <a:solidFill>
                  <a:srgbClr val="C00000"/>
                </a:solidFill>
              </a:rPr>
              <a:t> levels in the placenta of pregnant women with RM (p &lt; 0.0001) </a:t>
            </a:r>
            <a:r>
              <a:rPr lang="en-US" b="1" dirty="0" smtClean="0">
                <a:solidFill>
                  <a:srgbClr val="C00000"/>
                </a:solidFill>
              </a:rPr>
              <a:t>compared to </a:t>
            </a:r>
            <a:r>
              <a:rPr lang="en-US" b="1" dirty="0">
                <a:solidFill>
                  <a:srgbClr val="C00000"/>
                </a:solidFill>
              </a:rPr>
              <a:t>controls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9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>
            <a:extLst/>
          </p:cNvPr>
          <p:cNvSpPr/>
          <p:nvPr/>
        </p:nvSpPr>
        <p:spPr>
          <a:xfrm rot="10800000">
            <a:off x="4222446" y="3595799"/>
            <a:ext cx="403225" cy="698500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0000"/>
                </a:schemeClr>
              </a:gs>
              <a:gs pos="100000">
                <a:schemeClr val="accent2">
                  <a:lumMod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20" tIns="33911" rIns="67820" bIns="33911" anchor="ctr"/>
          <a:lstStyle/>
          <a:p>
            <a:pPr algn="ctr" defTabSz="7134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09">
              <a:solidFill>
                <a:prstClr val="white"/>
              </a:solidFill>
            </a:endParaRPr>
          </a:p>
        </p:txBody>
      </p:sp>
      <p:sp>
        <p:nvSpPr>
          <p:cNvPr id="5" name="Rectangle 39">
            <a:extLst/>
          </p:cNvPr>
          <p:cNvSpPr/>
          <p:nvPr/>
        </p:nvSpPr>
        <p:spPr>
          <a:xfrm>
            <a:off x="4501068" y="1197704"/>
            <a:ext cx="618113" cy="662811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10000"/>
                </a:schemeClr>
              </a:gs>
              <a:gs pos="100000">
                <a:schemeClr val="accent2">
                  <a:lumMod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20" tIns="33911" rIns="67820" bIns="33911" anchor="ctr"/>
          <a:lstStyle/>
          <a:p>
            <a:pPr algn="ctr" defTabSz="7134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09">
              <a:solidFill>
                <a:prstClr val="white"/>
              </a:solidFill>
            </a:endParaRP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1326362" y="1212815"/>
            <a:ext cx="3178962" cy="6477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0000">
                <a:schemeClr val="accent3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20" tIns="33911" rIns="67820" bIns="33911" anchor="ctr"/>
          <a:lstStyle/>
          <a:p>
            <a:pPr algn="ctr" defTabSz="7134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09">
              <a:solidFill>
                <a:prstClr val="white"/>
              </a:solidFill>
            </a:endParaRP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4629304" y="3594211"/>
            <a:ext cx="3680326" cy="70167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9000">
                <a:schemeClr val="accent2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20" tIns="33911" rIns="67820" bIns="33911" anchor="ctr"/>
          <a:lstStyle/>
          <a:p>
            <a:pPr algn="ctr" defTabSz="7134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09">
              <a:solidFill>
                <a:prstClr val="white"/>
              </a:solidFill>
            </a:endParaRPr>
          </a:p>
        </p:txBody>
      </p:sp>
      <p:sp>
        <p:nvSpPr>
          <p:cNvPr id="8" name="Title 1">
            <a:extLst/>
          </p:cNvPr>
          <p:cNvSpPr txBox="1">
            <a:spLocks/>
          </p:cNvSpPr>
          <p:nvPr/>
        </p:nvSpPr>
        <p:spPr>
          <a:xfrm>
            <a:off x="1517944" y="958739"/>
            <a:ext cx="3276646" cy="1258888"/>
          </a:xfrm>
          <a:prstGeom prst="rect">
            <a:avLst/>
          </a:prstGeom>
        </p:spPr>
        <p:txBody>
          <a:bodyPr lIns="67820" tIns="33911" rIns="67820" bIns="33911"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rgbClr val="39A5AE"/>
                </a:solidFill>
                <a:latin typeface="Arial Rounded MT Bold" panose="020F0704030504030204" pitchFamily="34" charset="0"/>
              </a:rPr>
              <a:t>Immunotherapy</a:t>
            </a:r>
            <a:endParaRPr lang="en-US" altLang="ko-KR" sz="2400" b="1" dirty="0">
              <a:solidFill>
                <a:srgbClr val="39A5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Parallelogram 31">
            <a:extLst/>
          </p:cNvPr>
          <p:cNvSpPr/>
          <p:nvPr/>
        </p:nvSpPr>
        <p:spPr>
          <a:xfrm rot="16200000" flipH="1">
            <a:off x="3146194" y="2263058"/>
            <a:ext cx="3051443" cy="946041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30000"/>
                </a:schemeClr>
              </a:gs>
              <a:gs pos="50418">
                <a:schemeClr val="accent3"/>
              </a:gs>
              <a:gs pos="100000">
                <a:schemeClr val="accent2">
                  <a:lumMod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20" tIns="33911" rIns="67820" bIns="33911" anchor="ctr"/>
          <a:lstStyle/>
          <a:p>
            <a:pPr algn="ctr" defTabSz="7134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09">
              <a:solidFill>
                <a:prstClr val="white"/>
              </a:solidFill>
            </a:endParaRPr>
          </a:p>
        </p:txBody>
      </p:sp>
      <p:sp>
        <p:nvSpPr>
          <p:cNvPr id="33" name="TextBox 32">
            <a:extLst/>
          </p:cNvPr>
          <p:cNvSpPr txBox="1"/>
          <p:nvPr/>
        </p:nvSpPr>
        <p:spPr>
          <a:xfrm>
            <a:off x="2885979" y="6324600"/>
            <a:ext cx="2047873" cy="626065"/>
          </a:xfrm>
          <a:prstGeom prst="rect">
            <a:avLst/>
          </a:prstGeom>
          <a:noFill/>
        </p:spPr>
        <p:txBody>
          <a:bodyPr wrap="square" lIns="71372" tIns="35685" rIns="71372" bIns="35685">
            <a:spAutoFit/>
          </a:bodyPr>
          <a:lstStyle/>
          <a:p>
            <a:pPr defTabSz="7134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Immunostimulating</a:t>
            </a:r>
            <a:r>
              <a:rPr lang="en-US" altLang="ko-KR" sz="125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 </a:t>
            </a:r>
            <a:endParaRPr lang="ko-KR" altLang="en-US" sz="125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TextBox 35">
            <a:extLst/>
          </p:cNvPr>
          <p:cNvSpPr txBox="1"/>
          <p:nvPr/>
        </p:nvSpPr>
        <p:spPr>
          <a:xfrm>
            <a:off x="4604904" y="3705859"/>
            <a:ext cx="3167496" cy="379844"/>
          </a:xfrm>
          <a:prstGeom prst="rect">
            <a:avLst/>
          </a:prstGeom>
          <a:noFill/>
        </p:spPr>
        <p:txBody>
          <a:bodyPr wrap="square" lIns="71372" tIns="35685" rIns="71372" bIns="35685">
            <a:spAutoFit/>
          </a:bodyPr>
          <a:lstStyle/>
          <a:p>
            <a:pPr algn="r" defTabSz="7134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Immunosuppression</a:t>
            </a:r>
            <a:endParaRPr lang="ko-KR" altLang="en-US" sz="20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4" name="Oval 113">
            <a:extLst/>
          </p:cNvPr>
          <p:cNvSpPr/>
          <p:nvPr/>
        </p:nvSpPr>
        <p:spPr>
          <a:xfrm>
            <a:off x="4222446" y="5465192"/>
            <a:ext cx="711406" cy="226273"/>
          </a:xfrm>
          <a:prstGeom prst="ellipse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20" tIns="33911" rIns="67820" bIns="33911" anchor="ctr"/>
          <a:lstStyle/>
          <a:p>
            <a:pPr algn="ctr" defTabSz="7134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09">
              <a:solidFill>
                <a:prstClr val="white"/>
              </a:solidFill>
            </a:endParaRPr>
          </a:p>
        </p:txBody>
      </p:sp>
      <p:grpSp>
        <p:nvGrpSpPr>
          <p:cNvPr id="216082" name="Group 114"/>
          <p:cNvGrpSpPr>
            <a:grpSpLocks/>
          </p:cNvGrpSpPr>
          <p:nvPr/>
        </p:nvGrpSpPr>
        <p:grpSpPr bwMode="auto">
          <a:xfrm>
            <a:off x="730192" y="2397438"/>
            <a:ext cx="3739579" cy="2670994"/>
            <a:chOff x="5588874" y="3507291"/>
            <a:chExt cx="4286328" cy="3811679"/>
          </a:xfrm>
        </p:grpSpPr>
        <p:sp>
          <p:nvSpPr>
            <p:cNvPr id="116" name="TextBox 115">
              <a:extLst/>
            </p:cNvPr>
            <p:cNvSpPr txBox="1"/>
            <p:nvPr/>
          </p:nvSpPr>
          <p:spPr>
            <a:xfrm>
              <a:off x="5588874" y="4112687"/>
              <a:ext cx="4286328" cy="32062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3026" indent="-223026" defTabSz="713406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altLang="ko-KR" sz="20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Rounded MT Bold" panose="020F0704030504030204" pitchFamily="34" charset="0"/>
                </a:rPr>
                <a:t>Leukocyte </a:t>
              </a:r>
              <a:r>
                <a:rPr lang="en-US" altLang="ko-KR" sz="2000" b="1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Rounded MT Bold" panose="020F0704030504030204" pitchFamily="34" charset="0"/>
                </a:rPr>
                <a:t>immunization</a:t>
              </a:r>
              <a:endPara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endParaRPr>
            </a:p>
            <a:p>
              <a:pPr defTabSz="71340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endParaRPr>
            </a:p>
            <a:p>
              <a:pPr marL="223097" indent="-223097" defTabSz="713406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altLang="ko-KR" sz="20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Rounded MT Bold" panose="020F0704030504030204" pitchFamily="34" charset="0"/>
                  <a:cs typeface="B Nazanin" panose="00000400000000000000" pitchFamily="2" charset="-78"/>
                </a:rPr>
                <a:t>Trophoblast membrane immunization</a:t>
              </a:r>
            </a:p>
            <a:p>
              <a:pPr defTabSz="71340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Rounded MT Bold" panose="020F0704030504030204" pitchFamily="34" charset="0"/>
                  <a:cs typeface="B Nazanin" panose="00000400000000000000" pitchFamily="2" charset="-78"/>
                </a:rPr>
                <a:t> </a:t>
              </a:r>
            </a:p>
            <a:p>
              <a:pPr marL="223097" indent="-223097" defTabSz="713406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altLang="ko-KR" sz="20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Rounded MT Bold" panose="020F0704030504030204" pitchFamily="34" charset="0"/>
                  <a:cs typeface="B Nazanin" panose="00000400000000000000" pitchFamily="2" charset="-78"/>
                </a:rPr>
                <a:t> Third party donor immunization</a:t>
              </a:r>
              <a:endParaRPr lang="ko-KR" altLang="en-US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17" name="TextBox 116">
              <a:extLst/>
            </p:cNvPr>
            <p:cNvSpPr txBox="1"/>
            <p:nvPr/>
          </p:nvSpPr>
          <p:spPr>
            <a:xfrm>
              <a:off x="6062037" y="3507291"/>
              <a:ext cx="3688266" cy="5709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1340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Rounded MT Bold" panose="020F0704030504030204" pitchFamily="34" charset="0"/>
                </a:rPr>
                <a:t>Includes:</a:t>
              </a:r>
              <a:endParaRPr lang="ko-KR" altLang="en-US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20" name="TextBox 119">
            <a:extLst/>
          </p:cNvPr>
          <p:cNvSpPr txBox="1"/>
          <p:nvPr/>
        </p:nvSpPr>
        <p:spPr bwMode="auto">
          <a:xfrm>
            <a:off x="6022884" y="672047"/>
            <a:ext cx="2705100" cy="24646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134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rPr>
              <a:t>    Includes</a:t>
            </a:r>
            <a:r>
              <a:rPr lang="en-US" altLang="ko-KR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rPr>
              <a:t>:</a:t>
            </a:r>
          </a:p>
          <a:p>
            <a:pPr marL="342900" indent="-342900" defTabSz="713406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rPr>
              <a:t>Corticosteroids</a:t>
            </a:r>
          </a:p>
          <a:p>
            <a:pPr marL="342900" indent="-342900" defTabSz="713406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rPr>
              <a:t>IVIG</a:t>
            </a:r>
          </a:p>
          <a:p>
            <a:pPr marL="342900" indent="-342900" defTabSz="713406">
              <a:buFont typeface="Arial" panose="020B0604020202020204" pitchFamily="34" charset="0"/>
              <a:buChar char="•"/>
              <a:defRPr/>
            </a:pPr>
            <a:r>
              <a:rPr lang="en-US" sz="2000" i="1" dirty="0" err="1" smtClean="0">
                <a:latin typeface="Arial Rounded MT Bold" panose="020F0704030504030204" pitchFamily="34" charset="0"/>
              </a:rPr>
              <a:t>Intralipid</a:t>
            </a:r>
            <a:endParaRPr lang="en-US" sz="2000" i="1" dirty="0" smtClean="0">
              <a:latin typeface="Arial Rounded MT Bold" panose="020F0704030504030204" pitchFamily="34" charset="0"/>
            </a:endParaRPr>
          </a:p>
          <a:p>
            <a:pPr marL="342900" indent="-342900" defTabSz="713406"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latin typeface="Arial Rounded MT Bold" panose="020F0704030504030204" pitchFamily="34" charset="0"/>
              </a:rPr>
              <a:t>(</a:t>
            </a:r>
            <a:r>
              <a:rPr lang="en-US" sz="2000" i="1" dirty="0" smtClean="0">
                <a:latin typeface="Arial Rounded MT Bold" panose="020F0704030504030204" pitchFamily="34" charset="0"/>
              </a:rPr>
              <a:t>G-CSF</a:t>
            </a:r>
          </a:p>
          <a:p>
            <a:pPr marL="342900" indent="-342900" defTabSz="713406">
              <a:buFont typeface="Arial" panose="020B0604020202020204" pitchFamily="34" charset="0"/>
              <a:buChar char="•"/>
              <a:defRPr/>
            </a:pPr>
            <a:r>
              <a:rPr lang="en-US" altLang="ko-KR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rPr>
              <a:t>tacrolimus</a:t>
            </a:r>
            <a:endParaRPr lang="en-US" altLang="ko-KR" sz="2000" i="1" dirty="0" smtClean="0">
              <a:solidFill>
                <a:prstClr val="black">
                  <a:lumMod val="75000"/>
                  <a:lumOff val="25000"/>
                </a:prstClr>
              </a:solidFill>
              <a:latin typeface="Arial Rounded MT Bold" panose="020F0704030504030204" pitchFamily="34" charset="0"/>
            </a:endParaRPr>
          </a:p>
          <a:p>
            <a:pPr defTabSz="7134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400" dirty="0" smtClean="0">
              <a:solidFill>
                <a:prstClr val="black">
                  <a:lumMod val="75000"/>
                  <a:lumOff val="25000"/>
                </a:prstClr>
              </a:solidFill>
              <a:latin typeface="Arial Rounded MT Bold" panose="020F0704030504030204" pitchFamily="34" charset="0"/>
            </a:endParaRPr>
          </a:p>
          <a:p>
            <a:pPr defTabSz="7134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16" dirty="0">
              <a:solidFill>
                <a:prstClr val="black">
                  <a:lumMod val="75000"/>
                  <a:lumOff val="25000"/>
                </a:prst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12290"/>
            <a:ext cx="5867400" cy="990600"/>
          </a:xfrm>
        </p:spPr>
        <p:txBody>
          <a:bodyPr>
            <a:normAutofit/>
          </a:bodyPr>
          <a:lstStyle/>
          <a:p>
            <a:r>
              <a:rPr lang="en-US" sz="2400" b="1" dirty="0"/>
              <a:t>mechanisms of immunotherapy with paternal leukocytes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78310"/>
            <a:ext cx="8229600" cy="6172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3200" dirty="0" smtClean="0">
                <a:latin typeface="Arial Rounded MT Bold" panose="020F0704030504030204" pitchFamily="34" charset="0"/>
              </a:rPr>
              <a:t>The probably mechanisms of LIT:</a:t>
            </a:r>
          </a:p>
          <a:p>
            <a:endParaRPr lang="en-US" sz="3200" dirty="0" smtClean="0">
              <a:latin typeface="Arial Rounded MT Bold" panose="020F0704030504030204" pitchFamily="34" charset="0"/>
            </a:endParaRP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reducing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latin typeface="Arial Rounded MT Bold" panose="020F0704030504030204" pitchFamily="34" charset="0"/>
              </a:rPr>
              <a:t>the level of </a:t>
            </a:r>
            <a:r>
              <a:rPr lang="en-US" sz="3200" b="1" dirty="0">
                <a:latin typeface="Arial Rounded MT Bold" panose="020F0704030504030204" pitchFamily="34" charset="0"/>
              </a:rPr>
              <a:t>Th1 cytokines </a:t>
            </a:r>
            <a:r>
              <a:rPr lang="en-US" sz="3200" dirty="0">
                <a:latin typeface="Arial Rounded MT Bold" panose="020F0704030504030204" pitchFamily="34" charset="0"/>
              </a:rPr>
              <a:t>(IL-2, IFN-g, TNF-a, and IL-6), </a:t>
            </a:r>
            <a:endParaRPr lang="en-US" sz="3200" dirty="0" smtClean="0">
              <a:latin typeface="Arial Rounded MT Bold" panose="020F0704030504030204" pitchFamily="34" charset="0"/>
            </a:endParaRP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while </a:t>
            </a:r>
            <a:r>
              <a:rPr lang="en-US" sz="3200" b="1" dirty="0">
                <a:latin typeface="Arial Rounded MT Bold" panose="020F0704030504030204" pitchFamily="34" charset="0"/>
              </a:rPr>
              <a:t>increasing</a:t>
            </a:r>
            <a:r>
              <a:rPr lang="en-US" sz="3200" dirty="0">
                <a:latin typeface="Arial Rounded MT Bold" panose="020F0704030504030204" pitchFamily="34" charset="0"/>
              </a:rPr>
              <a:t> the level of </a:t>
            </a:r>
            <a:r>
              <a:rPr lang="en-US" sz="3200" b="1" dirty="0">
                <a:latin typeface="Arial Rounded MT Bold" panose="020F0704030504030204" pitchFamily="34" charset="0"/>
              </a:rPr>
              <a:t>Th2 cytokines </a:t>
            </a:r>
            <a:r>
              <a:rPr lang="en-US" sz="3200" dirty="0">
                <a:latin typeface="Arial Rounded MT Bold" panose="020F0704030504030204" pitchFamily="34" charset="0"/>
              </a:rPr>
              <a:t>(IL-4, IL-10) </a:t>
            </a:r>
            <a:endParaRPr lang="en-US" sz="3200" dirty="0" smtClean="0">
              <a:latin typeface="Arial Rounded MT Bold" panose="020F0704030504030204" pitchFamily="34" charset="0"/>
            </a:endParaRP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induce </a:t>
            </a:r>
            <a:r>
              <a:rPr lang="en-US" sz="3200" b="1" dirty="0">
                <a:latin typeface="Arial Rounded MT Bold" panose="020F0704030504030204" pitchFamily="34" charset="0"/>
              </a:rPr>
              <a:t>suppression of NK </a:t>
            </a:r>
            <a:r>
              <a:rPr lang="en-US" sz="3200" dirty="0">
                <a:latin typeface="Arial Rounded MT Bold" panose="020F0704030504030204" pitchFamily="34" charset="0"/>
              </a:rPr>
              <a:t>cell activity </a:t>
            </a:r>
            <a:endParaRPr lang="en-US" sz="3200" dirty="0" smtClean="0">
              <a:latin typeface="Arial Rounded MT Bold" panose="020F0704030504030204" pitchFamily="34" charset="0"/>
            </a:endParaRP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decrease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latin typeface="Arial Rounded MT Bold" panose="020F0704030504030204" pitchFamily="34" charset="0"/>
              </a:rPr>
              <a:t>in the </a:t>
            </a:r>
            <a:r>
              <a:rPr lang="en-US" sz="3200" b="1" dirty="0">
                <a:latin typeface="Arial Rounded MT Bold" panose="020F0704030504030204" pitchFamily="34" charset="0"/>
              </a:rPr>
              <a:t>Th17/</a:t>
            </a:r>
            <a:r>
              <a:rPr lang="en-US" sz="3200" b="1" dirty="0" err="1">
                <a:latin typeface="Arial Rounded MT Bold" panose="020F0704030504030204" pitchFamily="34" charset="0"/>
              </a:rPr>
              <a:t>Treg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r>
              <a:rPr lang="en-US" sz="3200" b="1" dirty="0" smtClean="0">
                <a:latin typeface="Arial Rounded MT Bold" panose="020F0704030504030204" pitchFamily="34" charset="0"/>
              </a:rPr>
              <a:t>ratio</a:t>
            </a:r>
            <a:endParaRPr lang="en-US" sz="3200" dirty="0">
              <a:latin typeface="Arial Rounded MT Bold" panose="020F0704030504030204" pitchFamily="34" charset="0"/>
            </a:endParaRP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PLI </a:t>
            </a:r>
            <a:r>
              <a:rPr lang="en-US" sz="3200" b="1" dirty="0" smtClean="0">
                <a:latin typeface="Arial Rounded MT Bold" panose="020F0704030504030204" pitchFamily="34" charset="0"/>
              </a:rPr>
              <a:t>elevates</a:t>
            </a:r>
            <a:r>
              <a:rPr lang="en-US" sz="3200" dirty="0" smtClean="0">
                <a:latin typeface="Arial Rounded MT Bold" panose="020F0704030504030204" pitchFamily="34" charset="0"/>
              </a:rPr>
              <a:t> the level of 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asymmetric antibodies  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 Rounded MT Bold" panose="020F0704030504030204" pitchFamily="34" charset="0"/>
              </a:rPr>
              <a:t>         Pregnant women express higher levels of 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asymmetric antibodies 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 panose="020F0704030504030204" pitchFamily="34" charset="0"/>
              </a:rPr>
              <a:t>         than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nonpregnant</a:t>
            </a:r>
            <a:r>
              <a:rPr lang="en-US" sz="3200" dirty="0" smtClean="0">
                <a:latin typeface="Arial Rounded MT Bold" panose="020F0704030504030204" pitchFamily="34" charset="0"/>
              </a:rPr>
              <a:t> women  which possess a mannose-rich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 panose="020F0704030504030204" pitchFamily="34" charset="0"/>
              </a:rPr>
              <a:t>         oligosaccharide residue bound to one of the Fab regions,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 panose="020F0704030504030204" pitchFamily="34" charset="0"/>
              </a:rPr>
              <a:t>         making them unable to activate 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immunoeffector</a:t>
            </a:r>
            <a:r>
              <a:rPr lang="en-US" sz="3200" dirty="0" smtClean="0">
                <a:latin typeface="Arial Rounded MT Bold" panose="020F0704030504030204" pitchFamily="34" charset="0"/>
              </a:rPr>
              <a:t> mechanisms</a:t>
            </a:r>
          </a:p>
          <a:p>
            <a:pPr marL="0" indent="0">
              <a:buNone/>
            </a:pPr>
            <a:endParaRPr lang="en-US" sz="32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 Rounded MT Bold" panose="020F0704030504030204" pitchFamily="34" charset="0"/>
              </a:rPr>
              <a:t>   Women with 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pregnancy loss </a:t>
            </a:r>
            <a:r>
              <a:rPr lang="en-US" sz="3200" dirty="0" smtClean="0">
                <a:latin typeface="Arial Rounded MT Bold" panose="020F0704030504030204" pitchFamily="34" charset="0"/>
              </a:rPr>
              <a:t>have significantly 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lower levels </a:t>
            </a:r>
            <a:r>
              <a:rPr lang="en-US" sz="3200" dirty="0" smtClean="0">
                <a:latin typeface="Arial Rounded MT Bold" panose="020F0704030504030204" pitchFamily="34" charset="0"/>
              </a:rPr>
              <a:t>of</a:t>
            </a:r>
          </a:p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      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asymmetric antibodies </a:t>
            </a:r>
            <a:r>
              <a:rPr lang="en-US" sz="3200" dirty="0" smtClean="0">
                <a:latin typeface="Arial Rounded MT Bold" panose="020F0704030504030204" pitchFamily="34" charset="0"/>
              </a:rPr>
              <a:t>than normally fertile women </a:t>
            </a:r>
          </a:p>
          <a:p>
            <a:pPr marL="0" indent="0">
              <a:buNone/>
            </a:pPr>
            <a:endParaRPr lang="en-US" sz="3200" dirty="0" smtClean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mechanisms of </a:t>
            </a:r>
            <a:r>
              <a:rPr lang="en-US" sz="2800" dirty="0" smtClean="0"/>
              <a:t>LIT…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143000" y="1371600"/>
            <a:ext cx="82089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enhancing</a:t>
            </a:r>
            <a:r>
              <a:rPr lang="en-US" sz="2400" dirty="0"/>
              <a:t> expression of: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anti-paternal cytotoxic </a:t>
            </a:r>
            <a:r>
              <a:rPr lang="en-US" sz="2400" dirty="0"/>
              <a:t>antibodies (</a:t>
            </a:r>
            <a:r>
              <a:rPr lang="en-US" sz="2400" b="1" dirty="0">
                <a:solidFill>
                  <a:srgbClr val="C00000"/>
                </a:solidFill>
              </a:rPr>
              <a:t>APCA</a:t>
            </a:r>
            <a:r>
              <a:rPr lang="en-US" sz="2400" dirty="0" smtClean="0"/>
              <a:t>),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progesterone-induced blocking </a:t>
            </a:r>
            <a:r>
              <a:rPr lang="en-US" sz="2400" dirty="0"/>
              <a:t>factor (PIBF),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anti-</a:t>
            </a:r>
            <a:r>
              <a:rPr lang="en-US" sz="2400" dirty="0" err="1" smtClean="0"/>
              <a:t>idiotypic</a:t>
            </a:r>
            <a:r>
              <a:rPr lang="en-US" sz="2400" dirty="0"/>
              <a:t> </a:t>
            </a:r>
            <a:r>
              <a:rPr lang="en-US" sz="2400" dirty="0" smtClean="0"/>
              <a:t>antibodies </a:t>
            </a:r>
            <a:r>
              <a:rPr lang="en-US" sz="2400" dirty="0"/>
              <a:t>(Ab2</a:t>
            </a:r>
            <a:r>
              <a:rPr lang="en-US" sz="2400" dirty="0" smtClean="0"/>
              <a:t>),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mixed </a:t>
            </a:r>
            <a:r>
              <a:rPr lang="en-US" sz="2400" dirty="0"/>
              <a:t>lymphocyte reaction blocking </a:t>
            </a:r>
            <a:r>
              <a:rPr lang="en-US" sz="2400" dirty="0" smtClean="0"/>
              <a:t>antibodies (MLR-Bf)</a:t>
            </a:r>
          </a:p>
          <a:p>
            <a:endParaRPr lang="en-US" sz="2400" dirty="0"/>
          </a:p>
          <a:p>
            <a:r>
              <a:rPr lang="en-US" sz="2400" dirty="0"/>
              <a:t>APCAs, MLR-Bf, PIBF </a:t>
            </a:r>
            <a:r>
              <a:rPr lang="en-US" sz="2400" dirty="0" smtClean="0"/>
              <a:t>and </a:t>
            </a:r>
            <a:r>
              <a:rPr lang="en-US" sz="2400" dirty="0"/>
              <a:t>Ab2 </a:t>
            </a:r>
            <a:r>
              <a:rPr lang="en-US" sz="2400" dirty="0" smtClean="0"/>
              <a:t>are considered as </a:t>
            </a:r>
            <a:r>
              <a:rPr lang="en-US" sz="2400" dirty="0"/>
              <a:t>a part of regulators that can </a:t>
            </a:r>
            <a:r>
              <a:rPr lang="en-US" sz="2400" b="1" dirty="0"/>
              <a:t>cover paternal  human leukocyte antigen </a:t>
            </a:r>
            <a:r>
              <a:rPr lang="en-US" sz="2400" dirty="0"/>
              <a:t>(HLA) molecules in the surface of fetuses and </a:t>
            </a:r>
            <a:r>
              <a:rPr lang="en-US" sz="2400" b="1" dirty="0"/>
              <a:t>prevent</a:t>
            </a:r>
            <a:r>
              <a:rPr lang="en-US" sz="2400" dirty="0"/>
              <a:t> from attacking of the maternal NK and T cells.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18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468" y="2702643"/>
            <a:ext cx="8305800" cy="3659393"/>
          </a:xfrm>
        </p:spPr>
        <p:txBody>
          <a:bodyPr>
            <a:normAutofit/>
          </a:bodyPr>
          <a:lstStyle/>
          <a:p>
            <a:r>
              <a:rPr lang="en-US" sz="2000" dirty="0"/>
              <a:t>There is a trend towards offering immunotherapy to women with unexplained reproductive failure based on abnormal </a:t>
            </a:r>
            <a:r>
              <a:rPr lang="en-US" sz="2000" dirty="0" smtClean="0"/>
              <a:t>NK </a:t>
            </a:r>
            <a:r>
              <a:rPr lang="en-US" sz="2000" dirty="0"/>
              <a:t>cell </a:t>
            </a:r>
            <a:r>
              <a:rPr lang="en-US" sz="2000" dirty="0" smtClean="0"/>
              <a:t>levels</a:t>
            </a:r>
          </a:p>
          <a:p>
            <a:r>
              <a:rPr lang="en-US" sz="2000" dirty="0"/>
              <a:t>Of 1025 studies identified, seven studies on intravenous immunoglobulin (IVIG) (four), prednisolone (one), </a:t>
            </a:r>
            <a:r>
              <a:rPr lang="en-US" sz="2000" dirty="0" err="1"/>
              <a:t>etanercept</a:t>
            </a:r>
            <a:r>
              <a:rPr lang="en-US" sz="2000" dirty="0"/>
              <a:t> (one) and </a:t>
            </a:r>
            <a:r>
              <a:rPr lang="en-US" sz="2000" dirty="0" err="1"/>
              <a:t>intralipid</a:t>
            </a:r>
            <a:r>
              <a:rPr lang="en-US" sz="2000" dirty="0"/>
              <a:t> (one) were </a:t>
            </a:r>
            <a:r>
              <a:rPr lang="en-US" sz="2000" dirty="0" smtClean="0"/>
              <a:t>included</a:t>
            </a:r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conclusion, there may be </a:t>
            </a:r>
            <a:r>
              <a:rPr lang="en-US" sz="2000" dirty="0">
                <a:solidFill>
                  <a:srgbClr val="C00000"/>
                </a:solidFill>
              </a:rPr>
              <a:t>some benefit </a:t>
            </a:r>
            <a:r>
              <a:rPr lang="en-US" sz="2000" dirty="0"/>
              <a:t>of immunotherapy, but </a:t>
            </a:r>
            <a:r>
              <a:rPr lang="en-US" sz="2000" dirty="0" smtClean="0">
                <a:solidFill>
                  <a:srgbClr val="C00000"/>
                </a:solidFill>
              </a:rPr>
              <a:t>further </a:t>
            </a:r>
            <a:r>
              <a:rPr lang="en-US" sz="2000" dirty="0">
                <a:solidFill>
                  <a:srgbClr val="C00000"/>
                </a:solidFill>
              </a:rPr>
              <a:t>research </a:t>
            </a:r>
            <a:r>
              <a:rPr lang="en-US" sz="2000" dirty="0"/>
              <a:t>with application of scientifically validated immunological biomarkers in well-planned large scale RCTs will determine whether immunotherapy is beneficial in this subpopulation of women.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0224" t="18520" r="12117" b="35180"/>
          <a:stretch/>
        </p:blipFill>
        <p:spPr>
          <a:xfrm>
            <a:off x="1415937" y="190501"/>
            <a:ext cx="727086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0" y="6324600"/>
            <a:ext cx="1639529" cy="381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Up to date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8229600" cy="6324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800" b="1" dirty="0" smtClean="0"/>
              <a:t>     </a:t>
            </a:r>
            <a:r>
              <a:rPr lang="en-US" sz="5800" b="1" dirty="0" err="1" smtClean="0"/>
              <a:t>Defination</a:t>
            </a:r>
            <a:r>
              <a:rPr lang="en-US" sz="5800" b="1" dirty="0" smtClean="0"/>
              <a:t> of RPL</a:t>
            </a:r>
          </a:p>
          <a:p>
            <a:pPr>
              <a:buNone/>
            </a:pPr>
            <a:endParaRPr lang="en-US" sz="5800" b="1" dirty="0" smtClean="0"/>
          </a:p>
          <a:p>
            <a:pPr>
              <a:buNone/>
            </a:pPr>
            <a:r>
              <a:rPr lang="en-US" sz="4200" dirty="0" smtClean="0"/>
              <a:t>The </a:t>
            </a:r>
            <a:r>
              <a:rPr lang="en-US" sz="4200" dirty="0"/>
              <a:t>definition of RPL </a:t>
            </a:r>
            <a:r>
              <a:rPr lang="en-US" sz="4200" dirty="0" smtClean="0"/>
              <a:t>varies , </a:t>
            </a:r>
            <a:r>
              <a:rPr lang="en-US" sz="4200" dirty="0"/>
              <a:t>varying definitions have included</a:t>
            </a:r>
            <a:r>
              <a:rPr lang="en-US" sz="4200" dirty="0" smtClean="0"/>
              <a:t>:</a:t>
            </a:r>
          </a:p>
          <a:p>
            <a:pPr>
              <a:buNone/>
            </a:pPr>
            <a:endParaRPr lang="en-US" sz="4200" dirty="0"/>
          </a:p>
          <a:p>
            <a:pPr>
              <a:buNone/>
            </a:pPr>
            <a:r>
              <a:rPr lang="en-US" sz="4200" dirty="0"/>
              <a:t>●</a:t>
            </a:r>
            <a:r>
              <a:rPr lang="en-US" sz="4200" b="1" dirty="0"/>
              <a:t>Two or more </a:t>
            </a:r>
            <a:r>
              <a:rPr lang="en-US" sz="4200" dirty="0"/>
              <a:t>failed clinical pregnancies as documented by </a:t>
            </a:r>
            <a:endParaRPr lang="en-US" sz="4200" dirty="0" smtClean="0"/>
          </a:p>
          <a:p>
            <a:pPr>
              <a:buNone/>
            </a:pPr>
            <a:r>
              <a:rPr lang="en-US" sz="4200" b="1" dirty="0"/>
              <a:t> </a:t>
            </a:r>
            <a:r>
              <a:rPr lang="en-US" sz="4200" b="1" dirty="0" smtClean="0"/>
              <a:t>     ultrasonography </a:t>
            </a:r>
            <a:r>
              <a:rPr lang="en-US" sz="4200" dirty="0"/>
              <a:t>or </a:t>
            </a:r>
            <a:r>
              <a:rPr lang="en-US" sz="4200" b="1" dirty="0"/>
              <a:t>histopathologic</a:t>
            </a:r>
            <a:r>
              <a:rPr lang="en-US" sz="4200" dirty="0"/>
              <a:t> </a:t>
            </a:r>
            <a:r>
              <a:rPr lang="en-US" sz="4200" dirty="0" smtClean="0"/>
              <a:t>examination</a:t>
            </a:r>
            <a:endParaRPr lang="en-US" sz="4200" dirty="0"/>
          </a:p>
          <a:p>
            <a:pPr>
              <a:buNone/>
            </a:pPr>
            <a:r>
              <a:rPr lang="en-US" sz="4200" dirty="0"/>
              <a:t>●</a:t>
            </a:r>
            <a:r>
              <a:rPr lang="en-US" sz="4200" b="1" dirty="0"/>
              <a:t>Three consecutive </a:t>
            </a:r>
            <a:r>
              <a:rPr lang="en-US" sz="4200" dirty="0"/>
              <a:t>pregnancy losses, which are </a:t>
            </a:r>
            <a:r>
              <a:rPr lang="en-US" sz="4200" b="1" dirty="0"/>
              <a:t>not </a:t>
            </a:r>
            <a:r>
              <a:rPr lang="en-US" sz="4200" dirty="0"/>
              <a:t>required to be </a:t>
            </a:r>
            <a:r>
              <a:rPr lang="en-US" sz="4200" b="1" dirty="0" smtClean="0"/>
              <a:t>intrauterine</a:t>
            </a:r>
          </a:p>
          <a:p>
            <a:pPr>
              <a:buNone/>
            </a:pPr>
            <a:endParaRPr lang="en-US" sz="4200" dirty="0" smtClean="0"/>
          </a:p>
          <a:p>
            <a:pPr>
              <a:buNone/>
            </a:pPr>
            <a:r>
              <a:rPr lang="en-US" sz="4200" b="1" dirty="0"/>
              <a:t>In </a:t>
            </a:r>
            <a:r>
              <a:rPr lang="en-US" sz="4200" b="1" dirty="0" smtClean="0"/>
              <a:t>practice</a:t>
            </a:r>
            <a:r>
              <a:rPr lang="en-US" sz="4200" dirty="0"/>
              <a:t>, we start investigating after </a:t>
            </a:r>
            <a:r>
              <a:rPr lang="en-US" sz="4200" b="1" dirty="0"/>
              <a:t>two failed </a:t>
            </a:r>
            <a:r>
              <a:rPr lang="en-US" sz="4200" b="1" dirty="0" smtClean="0"/>
              <a:t>clinical</a:t>
            </a:r>
          </a:p>
          <a:p>
            <a:pPr>
              <a:buNone/>
            </a:pPr>
            <a:r>
              <a:rPr lang="en-US" sz="4200" b="1" dirty="0"/>
              <a:t> </a:t>
            </a:r>
            <a:r>
              <a:rPr lang="en-US" sz="4200" b="1" dirty="0" smtClean="0"/>
              <a:t>     </a:t>
            </a:r>
            <a:r>
              <a:rPr lang="en-US" sz="4200" b="1" dirty="0"/>
              <a:t>pregnancies</a:t>
            </a:r>
            <a:r>
              <a:rPr lang="en-US" sz="4200" dirty="0"/>
              <a:t>, including </a:t>
            </a:r>
            <a:r>
              <a:rPr lang="en-US" sz="4200" b="1" dirty="0"/>
              <a:t>biochemical pregnancies for women </a:t>
            </a:r>
            <a:endParaRPr lang="en-US" sz="4200" b="1" dirty="0" smtClean="0"/>
          </a:p>
          <a:p>
            <a:pPr>
              <a:buNone/>
            </a:pPr>
            <a:r>
              <a:rPr lang="en-US" sz="4200" b="1" dirty="0"/>
              <a:t> </a:t>
            </a:r>
            <a:r>
              <a:rPr lang="en-US" sz="4200" b="1" dirty="0" smtClean="0"/>
              <a:t>     undergoing IVF </a:t>
            </a:r>
            <a:r>
              <a:rPr lang="en-US" sz="4200" dirty="0" smtClean="0"/>
              <a:t>, </a:t>
            </a:r>
          </a:p>
          <a:p>
            <a:pPr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  because </a:t>
            </a:r>
            <a:r>
              <a:rPr lang="en-US" sz="4200" dirty="0" smtClean="0"/>
              <a:t>in </a:t>
            </a:r>
            <a:r>
              <a:rPr lang="en-US" sz="4200" dirty="0" err="1" smtClean="0"/>
              <a:t>comparision</a:t>
            </a:r>
            <a:r>
              <a:rPr lang="en-US" sz="4200" dirty="0" smtClean="0"/>
              <a:t> ,</a:t>
            </a:r>
            <a:r>
              <a:rPr lang="en-US" sz="4200" b="1" dirty="0" smtClean="0"/>
              <a:t>non visualized </a:t>
            </a:r>
            <a:r>
              <a:rPr lang="en-US" sz="4200" b="1" dirty="0"/>
              <a:t>pregnancy </a:t>
            </a:r>
            <a:r>
              <a:rPr lang="en-US" sz="4200" b="1" dirty="0" smtClean="0"/>
              <a:t>losses</a:t>
            </a:r>
          </a:p>
          <a:p>
            <a:pPr>
              <a:buNone/>
            </a:pPr>
            <a:r>
              <a:rPr lang="en-US" sz="4200" dirty="0"/>
              <a:t> </a:t>
            </a:r>
            <a:r>
              <a:rPr lang="en-US" sz="4200" dirty="0" smtClean="0"/>
              <a:t>    </a:t>
            </a:r>
            <a:r>
              <a:rPr lang="en-US" sz="4200" dirty="0"/>
              <a:t>(biochemical pregnancy losses and/or pregnancies of </a:t>
            </a:r>
            <a:r>
              <a:rPr lang="en-US" sz="4200" dirty="0" smtClean="0"/>
              <a:t>unknown</a:t>
            </a:r>
          </a:p>
          <a:p>
            <a:pPr>
              <a:buNone/>
            </a:pPr>
            <a:r>
              <a:rPr lang="en-US" sz="4200" dirty="0"/>
              <a:t> </a:t>
            </a:r>
            <a:r>
              <a:rPr lang="en-US" sz="4200" dirty="0" smtClean="0"/>
              <a:t>    </a:t>
            </a:r>
            <a:r>
              <a:rPr lang="en-US" sz="4200" dirty="0"/>
              <a:t>location) </a:t>
            </a:r>
            <a:r>
              <a:rPr lang="en-US" sz="4200" b="1" dirty="0"/>
              <a:t>had the same negative impact on future live birth as an intrauterine pregnancy losses</a:t>
            </a:r>
            <a:r>
              <a:rPr lang="en-US" sz="4200" b="1" dirty="0" smtClean="0"/>
              <a:t>.</a:t>
            </a:r>
          </a:p>
          <a:p>
            <a:pPr>
              <a:buNone/>
            </a:pPr>
            <a:endParaRPr lang="en-US" sz="4200" dirty="0" smtClean="0"/>
          </a:p>
          <a:p>
            <a:endParaRPr lang="en-US" sz="4200" dirty="0"/>
          </a:p>
          <a:p>
            <a:endParaRPr lang="en-US" sz="4200" dirty="0"/>
          </a:p>
          <a:p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6119" y="680363"/>
            <a:ext cx="8679898" cy="724247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Debate on effectiveness of LIT for</a:t>
            </a:r>
          </a:p>
          <a:p>
            <a:pPr lvl="0"/>
            <a:r>
              <a:rPr lang="en-US" sz="1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RPL patients</a:t>
            </a:r>
            <a:endParaRPr lang="en-US" sz="1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152400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</a:t>
            </a:r>
            <a:r>
              <a:rPr lang="en-US" sz="2400" dirty="0" smtClean="0"/>
              <a:t>randomized </a:t>
            </a:r>
            <a:r>
              <a:rPr lang="en-US" sz="2400" dirty="0"/>
              <a:t>clinical trial </a:t>
            </a:r>
            <a:r>
              <a:rPr lang="en-US" sz="2400" dirty="0" smtClean="0"/>
              <a:t>conducted by </a:t>
            </a:r>
            <a:r>
              <a:rPr lang="en-US" sz="2400" b="1" dirty="0">
                <a:solidFill>
                  <a:srgbClr val="7030A0"/>
                </a:solidFill>
              </a:rPr>
              <a:t>Ober et </a:t>
            </a:r>
            <a:r>
              <a:rPr lang="en-US" sz="2400" b="1" dirty="0" smtClean="0">
                <a:solidFill>
                  <a:srgbClr val="7030A0"/>
                </a:solidFill>
              </a:rPr>
              <a:t>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38200" y="2286000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Clark and </a:t>
            </a:r>
            <a:r>
              <a:rPr lang="en-US" sz="2000" dirty="0" smtClean="0"/>
              <a:t>colleagues </a:t>
            </a:r>
            <a:r>
              <a:rPr lang="en-US" sz="2000" dirty="0"/>
              <a:t>mentioned to the </a:t>
            </a:r>
            <a:r>
              <a:rPr lang="en-US" sz="2000" dirty="0" smtClean="0"/>
              <a:t>substantial faults </a:t>
            </a:r>
            <a:r>
              <a:rPr lang="en-US" sz="2000" dirty="0"/>
              <a:t>existed in the study conducted by Ober et </a:t>
            </a:r>
            <a:r>
              <a:rPr lang="en-US" sz="2000" dirty="0" smtClean="0"/>
              <a:t>al including, </a:t>
            </a:r>
          </a:p>
          <a:p>
            <a:endParaRPr lang="en-US" sz="2000" b="1" dirty="0">
              <a:solidFill>
                <a:schemeClr val="accent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</a:rPr>
              <a:t>lack </a:t>
            </a:r>
            <a:r>
              <a:rPr lang="en-US" sz="2000" b="1" dirty="0">
                <a:solidFill>
                  <a:srgbClr val="C00000"/>
                </a:solidFill>
              </a:rPr>
              <a:t>of inclusion criteria </a:t>
            </a:r>
            <a:r>
              <a:rPr lang="en-US" sz="2000" dirty="0"/>
              <a:t>for patients (</a:t>
            </a:r>
            <a:r>
              <a:rPr lang="en-US" sz="2000" dirty="0" err="1"/>
              <a:t>eg</a:t>
            </a:r>
            <a:r>
              <a:rPr lang="en-US" sz="2000" dirty="0"/>
              <a:t>, mixed lymphocyte </a:t>
            </a:r>
            <a:r>
              <a:rPr lang="en-US" sz="2000" dirty="0" smtClean="0"/>
              <a:t>culture reaction </a:t>
            </a:r>
            <a:r>
              <a:rPr lang="en-US" sz="2000" dirty="0"/>
              <a:t>blocking </a:t>
            </a:r>
            <a:r>
              <a:rPr lang="en-US" sz="2000" dirty="0" smtClean="0"/>
              <a:t>antibodies),</a:t>
            </a: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/>
              <a:t>using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peripheral </a:t>
            </a:r>
            <a:r>
              <a:rPr lang="en-US" sz="2000" b="1" dirty="0" smtClean="0">
                <a:solidFill>
                  <a:srgbClr val="C00000"/>
                </a:solidFill>
              </a:rPr>
              <a:t>leukocytes </a:t>
            </a:r>
            <a:r>
              <a:rPr lang="en-US" sz="2000" dirty="0" smtClean="0"/>
              <a:t>that </a:t>
            </a:r>
            <a:r>
              <a:rPr lang="en-US" sz="2000" b="1" dirty="0">
                <a:solidFill>
                  <a:srgbClr val="C00000"/>
                </a:solidFill>
              </a:rPr>
              <a:t>were kept overnight </a:t>
            </a:r>
            <a:r>
              <a:rPr lang="en-US" sz="2000" dirty="0"/>
              <a:t>instead of fresh cells, at a temperature between </a:t>
            </a:r>
            <a:r>
              <a:rPr lang="en-US" sz="2000" b="1" dirty="0">
                <a:solidFill>
                  <a:srgbClr val="C00000"/>
                </a:solidFill>
              </a:rPr>
              <a:t>1 and 6 C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dirty="0"/>
              <a:t> </a:t>
            </a:r>
            <a:r>
              <a:rPr lang="en-US" sz="2000" dirty="0" smtClean="0"/>
              <a:t>        could </a:t>
            </a:r>
            <a:r>
              <a:rPr lang="en-US" sz="2000" dirty="0"/>
              <a:t>possibly result in cell </a:t>
            </a:r>
            <a:r>
              <a:rPr lang="en-US" sz="2000" b="1" dirty="0">
                <a:solidFill>
                  <a:srgbClr val="C00000"/>
                </a:solidFill>
              </a:rPr>
              <a:t>surface CD200 </a:t>
            </a:r>
            <a:r>
              <a:rPr lang="en-US" sz="2000" dirty="0" smtClean="0"/>
              <a:t>loss which </a:t>
            </a:r>
            <a:r>
              <a:rPr lang="en-US" sz="2000" dirty="0"/>
              <a:t>is </a:t>
            </a:r>
            <a:r>
              <a:rPr lang="en-US" sz="2000" dirty="0" smtClean="0"/>
              <a:t>a tolerance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signaling </a:t>
            </a:r>
            <a:r>
              <a:rPr lang="en-US" sz="2000" dirty="0"/>
              <a:t>molecule and has a pivotal role </a:t>
            </a:r>
            <a:r>
              <a:rPr lang="en-US" sz="2000" dirty="0" smtClean="0"/>
              <a:t>in the </a:t>
            </a:r>
            <a:r>
              <a:rPr lang="en-US" sz="2000" dirty="0"/>
              <a:t>efficacy of the </a:t>
            </a:r>
            <a:r>
              <a:rPr lang="en-US" sz="2000" dirty="0" smtClean="0"/>
              <a:t>therapy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</a:rPr>
              <a:t>no exclusion </a:t>
            </a:r>
            <a:r>
              <a:rPr lang="en-US" sz="2000" dirty="0" smtClean="0"/>
              <a:t>for </a:t>
            </a:r>
            <a:r>
              <a:rPr lang="en-US" sz="2000" dirty="0"/>
              <a:t>patients with autoimmune issues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6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686800" cy="4144964"/>
          </a:xfrm>
        </p:spPr>
        <p:txBody>
          <a:bodyPr>
            <a:normAutofit/>
          </a:bodyPr>
          <a:lstStyle/>
          <a:p>
            <a:r>
              <a:rPr lang="en-US" sz="1200" dirty="0"/>
              <a:t>Department of Gynecology and Obstetrics, University of Fortaleza (UNIFOR), Fortaleza, </a:t>
            </a:r>
            <a:r>
              <a:rPr lang="en-US" sz="1200" dirty="0" smtClean="0"/>
              <a:t>Salvador CE</a:t>
            </a:r>
            <a:r>
              <a:rPr lang="en-US" sz="1200" dirty="0"/>
              <a:t>, </a:t>
            </a:r>
            <a:r>
              <a:rPr lang="en-US" sz="1400" b="1" dirty="0" smtClean="0"/>
              <a:t>Brazil</a:t>
            </a:r>
          </a:p>
          <a:p>
            <a:r>
              <a:rPr lang="en-US" sz="1200" dirty="0"/>
              <a:t>Department of Obstetrics and </a:t>
            </a:r>
            <a:r>
              <a:rPr lang="en-US" sz="1200" dirty="0" err="1"/>
              <a:t>Gynaecology</a:t>
            </a:r>
            <a:r>
              <a:rPr lang="en-US" sz="1200" dirty="0"/>
              <a:t>, </a:t>
            </a:r>
            <a:r>
              <a:rPr lang="en-US" sz="1400" b="1" dirty="0"/>
              <a:t>Monash</a:t>
            </a:r>
            <a:r>
              <a:rPr lang="en-US" sz="1200" dirty="0"/>
              <a:t> University Faculty of Medicine Nursing and Health Sciences, Clayton, VIC, </a:t>
            </a:r>
            <a:r>
              <a:rPr lang="en-US" sz="1200" dirty="0" smtClean="0"/>
              <a:t>Australia</a:t>
            </a:r>
            <a:endParaRPr lang="en-US" sz="1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Results</a:t>
            </a:r>
            <a:r>
              <a:rPr lang="en-US" sz="24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Six published meta-analysis were retrieved;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b="1" dirty="0" smtClean="0"/>
              <a:t>two</a:t>
            </a:r>
            <a:r>
              <a:rPr lang="en-US" sz="2000" dirty="0" smtClean="0"/>
              <a:t> </a:t>
            </a:r>
            <a:r>
              <a:rPr lang="en-US" sz="2000" dirty="0"/>
              <a:t>found </a:t>
            </a:r>
            <a:r>
              <a:rPr lang="en-US" sz="2000" b="1" dirty="0"/>
              <a:t>no improvements </a:t>
            </a:r>
            <a:r>
              <a:rPr lang="en-US" sz="2000" dirty="0"/>
              <a:t>in the </a:t>
            </a:r>
            <a:r>
              <a:rPr lang="en-US" sz="2000" dirty="0" smtClean="0"/>
              <a:t>LBR after </a:t>
            </a:r>
            <a:r>
              <a:rPr lang="en-US" sz="2000" dirty="0"/>
              <a:t>the </a:t>
            </a:r>
            <a:r>
              <a:rPr lang="en-US" sz="2000" dirty="0" smtClean="0"/>
              <a:t>LIT </a:t>
            </a:r>
            <a:r>
              <a:rPr lang="en-US" sz="2000" dirty="0"/>
              <a:t>in the treatment of RM</a:t>
            </a:r>
            <a:r>
              <a:rPr lang="en-US" sz="2000" dirty="0" smtClean="0"/>
              <a:t>,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four</a:t>
            </a:r>
            <a:r>
              <a:rPr lang="en-US" sz="2000" dirty="0" smtClean="0"/>
              <a:t> </a:t>
            </a:r>
            <a:r>
              <a:rPr lang="en-US" sz="2000" dirty="0"/>
              <a:t>found a </a:t>
            </a:r>
            <a:r>
              <a:rPr lang="en-US" sz="2000" b="1" dirty="0"/>
              <a:t>beneficial effect </a:t>
            </a:r>
            <a:r>
              <a:rPr lang="en-US" sz="2000" dirty="0"/>
              <a:t>of the </a:t>
            </a:r>
            <a:r>
              <a:rPr lang="en-US" sz="2000" dirty="0" smtClean="0"/>
              <a:t>LIT in cases </a:t>
            </a:r>
            <a:r>
              <a:rPr lang="en-US" sz="2000" dirty="0"/>
              <a:t>of RM, with significant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improvements </a:t>
            </a:r>
            <a:r>
              <a:rPr lang="en-US" sz="2000" dirty="0"/>
              <a:t>in the rate </a:t>
            </a:r>
            <a:r>
              <a:rPr lang="en-US" sz="2000" dirty="0" smtClean="0"/>
              <a:t>of </a:t>
            </a:r>
            <a:r>
              <a:rPr lang="en-US" sz="2000" dirty="0"/>
              <a:t>live births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         Conclusion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Data available in the literature supports the efficacy and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safety </a:t>
            </a:r>
            <a:r>
              <a:rPr lang="en-US" sz="2000" dirty="0"/>
              <a:t>of immunotherapy with lymphocytes in cases of RM without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an </a:t>
            </a:r>
            <a:r>
              <a:rPr lang="en-US" sz="2000" dirty="0"/>
              <a:t>identified cause</a:t>
            </a:r>
            <a:r>
              <a:rPr lang="en-US" sz="1800" dirty="0"/>
              <a:t>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7384" t="23570" r="10224" b="29288"/>
          <a:stretch/>
        </p:blipFill>
        <p:spPr>
          <a:xfrm>
            <a:off x="1447800" y="239560"/>
            <a:ext cx="7239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8229600" cy="6324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Maternal </a:t>
            </a:r>
            <a:r>
              <a:rPr lang="en-US" sz="2400" b="1" dirty="0">
                <a:solidFill>
                  <a:srgbClr val="FF0000"/>
                </a:solidFill>
              </a:rPr>
              <a:t>complications </a:t>
            </a:r>
            <a:r>
              <a:rPr lang="en-US" sz="2400" dirty="0"/>
              <a:t>were observed in 2.1% (24/1149)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and </a:t>
            </a:r>
            <a:r>
              <a:rPr lang="en-US" sz="2400" b="1" dirty="0" smtClean="0"/>
              <a:t>more than </a:t>
            </a:r>
            <a:r>
              <a:rPr lang="en-US" sz="2400" dirty="0"/>
              <a:t>in the control group, </a:t>
            </a:r>
            <a:r>
              <a:rPr lang="en-US" sz="2400" dirty="0" smtClean="0"/>
              <a:t>0.5</a:t>
            </a:r>
            <a:r>
              <a:rPr lang="en-US" sz="2400" dirty="0"/>
              <a:t>% </a:t>
            </a:r>
            <a:r>
              <a:rPr lang="en-US" sz="2400" dirty="0" smtClean="0"/>
              <a:t>(</a:t>
            </a:r>
            <a:r>
              <a:rPr lang="en-US" sz="2400" dirty="0"/>
              <a:t>2/410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The most commonly </a:t>
            </a:r>
            <a:r>
              <a:rPr lang="en-US" sz="2400" dirty="0" smtClean="0"/>
              <a:t>maternal </a:t>
            </a:r>
            <a:r>
              <a:rPr lang="en-US" sz="2400" dirty="0"/>
              <a:t>complications 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viral </a:t>
            </a:r>
            <a:r>
              <a:rPr lang="en-US" sz="2400" dirty="0"/>
              <a:t>infections (hepatitis and cytomegalovirus),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flu-like </a:t>
            </a:r>
            <a:r>
              <a:rPr lang="en-US" sz="2400" dirty="0"/>
              <a:t>symptoms, </a:t>
            </a:r>
            <a:r>
              <a:rPr lang="en-US" sz="2400" dirty="0" smtClean="0"/>
              <a:t>and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en-US" sz="2400" dirty="0"/>
              <a:t>fever (transfusion reaction).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Fetal </a:t>
            </a:r>
            <a:r>
              <a:rPr lang="en-US" sz="2400" b="1" dirty="0" smtClean="0">
                <a:solidFill>
                  <a:srgbClr val="FF0000"/>
                </a:solidFill>
              </a:rPr>
              <a:t>complications</a:t>
            </a:r>
            <a:r>
              <a:rPr lang="en-US" sz="2400" dirty="0" smtClean="0"/>
              <a:t>  and </a:t>
            </a:r>
            <a:r>
              <a:rPr lang="en-US" sz="2400" b="1" dirty="0" smtClean="0">
                <a:solidFill>
                  <a:srgbClr val="FF0000"/>
                </a:solidFill>
              </a:rPr>
              <a:t>neonatal complication</a:t>
            </a:r>
          </a:p>
          <a:p>
            <a:pPr marL="0" indent="0">
              <a:buNone/>
            </a:pPr>
            <a:r>
              <a:rPr lang="en-US" sz="2400" dirty="0" smtClean="0"/>
              <a:t>        </a:t>
            </a:r>
            <a:r>
              <a:rPr lang="en-US" sz="2400" b="1" dirty="0"/>
              <a:t>were similar between both groups, 3% </a:t>
            </a:r>
            <a:r>
              <a:rPr lang="en-US" sz="2400" b="1" dirty="0" smtClean="0"/>
              <a:t>and </a:t>
            </a:r>
            <a:r>
              <a:rPr lang="en-US" sz="2400" b="1" dirty="0"/>
              <a:t>4% </a:t>
            </a:r>
          </a:p>
          <a:p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479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048" y="0"/>
            <a:ext cx="5257800" cy="914400"/>
          </a:xfrm>
        </p:spPr>
        <p:txBody>
          <a:bodyPr>
            <a:normAutofit/>
          </a:bodyPr>
          <a:lstStyle/>
          <a:p>
            <a:pPr algn="l"/>
            <a:r>
              <a:rPr lang="en-US" sz="1800" b="1" i="1" dirty="0"/>
              <a:t>In 2006, Kling et al (2587 women ,in Germany 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82296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most frequently </a:t>
            </a:r>
            <a:r>
              <a:rPr lang="en-US" dirty="0"/>
              <a:t>observed </a:t>
            </a:r>
            <a:r>
              <a:rPr lang="en-US" b="1" dirty="0"/>
              <a:t>side effects </a:t>
            </a:r>
            <a:r>
              <a:rPr lang="en-US" dirty="0"/>
              <a:t>were </a:t>
            </a:r>
            <a:r>
              <a:rPr lang="en-US" b="1" dirty="0">
                <a:solidFill>
                  <a:srgbClr val="FF0000"/>
                </a:solidFill>
              </a:rPr>
              <a:t>reactions at </a:t>
            </a:r>
            <a:r>
              <a:rPr lang="en-US" b="1" dirty="0" smtClean="0">
                <a:solidFill>
                  <a:srgbClr val="FF0000"/>
                </a:solidFill>
              </a:rPr>
              <a:t>the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application </a:t>
            </a:r>
            <a:r>
              <a:rPr lang="en-US" b="1" dirty="0" smtClean="0">
                <a:solidFill>
                  <a:srgbClr val="FF0000"/>
                </a:solidFill>
              </a:rPr>
              <a:t>site </a:t>
            </a:r>
            <a:r>
              <a:rPr lang="en-US" dirty="0" smtClean="0"/>
              <a:t>containing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local </a:t>
            </a:r>
            <a:r>
              <a:rPr lang="en-US" dirty="0"/>
              <a:t>erythema, irritation, swelling,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occasional </a:t>
            </a:r>
            <a:r>
              <a:rPr lang="en-US" dirty="0" smtClean="0"/>
              <a:t>blistering, </a:t>
            </a:r>
            <a:r>
              <a:rPr lang="en-US" dirty="0"/>
              <a:t>with a maximum duration of 15 </a:t>
            </a:r>
            <a:r>
              <a:rPr lang="en-US" dirty="0" smtClean="0"/>
              <a:t>days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b="1" dirty="0" smtClean="0"/>
              <a:t>comparable</a:t>
            </a:r>
            <a:r>
              <a:rPr lang="en-US" dirty="0" smtClean="0"/>
              <a:t> </a:t>
            </a:r>
            <a:r>
              <a:rPr lang="en-US" dirty="0"/>
              <a:t>with intradermal </a:t>
            </a:r>
            <a:r>
              <a:rPr lang="en-US" b="1" dirty="0"/>
              <a:t>vaccination</a:t>
            </a:r>
            <a:r>
              <a:rPr lang="en-US" dirty="0"/>
              <a:t> for infectious  </a:t>
            </a:r>
            <a:r>
              <a:rPr lang="en-US" dirty="0" smtClean="0"/>
              <a:t>diseases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Systemic reactions </a:t>
            </a:r>
            <a:r>
              <a:rPr lang="en-US" dirty="0"/>
              <a:t>were reported by 8% (n = 203/2587) of patients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infectious diseases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theoretical risk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( </a:t>
            </a:r>
            <a:r>
              <a:rPr lang="en-US" sz="2600" dirty="0"/>
              <a:t>CMV, hepatitis B and C viruses, HIV, and </a:t>
            </a:r>
            <a:r>
              <a:rPr lang="en-US" sz="2600" dirty="0" err="1"/>
              <a:t>Treponema</a:t>
            </a:r>
            <a:r>
              <a:rPr lang="en-US" sz="2600" dirty="0"/>
              <a:t> </a:t>
            </a:r>
            <a:r>
              <a:rPr lang="en-US" sz="2600" dirty="0" smtClean="0"/>
              <a:t>pallidum…)</a:t>
            </a:r>
            <a:endParaRPr lang="en-US" sz="2600" dirty="0"/>
          </a:p>
          <a:p>
            <a:pPr marL="0" indent="0">
              <a:buNone/>
            </a:pPr>
            <a:r>
              <a:rPr lang="en-US" dirty="0" smtClean="0"/>
              <a:t>      It </a:t>
            </a:r>
            <a:r>
              <a:rPr lang="en-US" dirty="0"/>
              <a:t>is worth mentioning that, </a:t>
            </a:r>
            <a:r>
              <a:rPr lang="en-US" b="1" dirty="0"/>
              <a:t>during routine intercourse</a:t>
            </a:r>
            <a:r>
              <a:rPr lang="en-US" dirty="0"/>
              <a:t>, couples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are at risk </a:t>
            </a:r>
            <a:r>
              <a:rPr lang="en-US" dirty="0"/>
              <a:t>of transmitting the </a:t>
            </a:r>
            <a:r>
              <a:rPr lang="en-US" b="1" dirty="0"/>
              <a:t>same diseases </a:t>
            </a:r>
            <a:r>
              <a:rPr lang="en-US" dirty="0"/>
              <a:t>that are transmitted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by </a:t>
            </a:r>
            <a:r>
              <a:rPr lang="en-US" dirty="0"/>
              <a:t>blood donation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LIT </a:t>
            </a:r>
            <a:r>
              <a:rPr lang="en-US" b="1" dirty="0" smtClean="0"/>
              <a:t>did </a:t>
            </a:r>
            <a:r>
              <a:rPr lang="en-US" b="1" dirty="0"/>
              <a:t>not increase </a:t>
            </a:r>
            <a:r>
              <a:rPr lang="en-US" dirty="0"/>
              <a:t>the frequency of </a:t>
            </a:r>
            <a:r>
              <a:rPr lang="en-US" b="1" dirty="0" smtClean="0">
                <a:solidFill>
                  <a:srgbClr val="FF0000"/>
                </a:solidFill>
              </a:rPr>
              <a:t>anaphylaxis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autoimmune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graft versus host </a:t>
            </a:r>
            <a:r>
              <a:rPr lang="en-US" b="1" dirty="0" smtClean="0">
                <a:solidFill>
                  <a:srgbClr val="FF0000"/>
                </a:solidFill>
              </a:rPr>
              <a:t>disease</a:t>
            </a:r>
            <a:r>
              <a:rPr lang="en-US" dirty="0" smtClean="0"/>
              <a:t>  there is  </a:t>
            </a:r>
            <a:r>
              <a:rPr lang="en-US" dirty="0"/>
              <a:t>similar prevalence to that </a:t>
            </a:r>
            <a:r>
              <a:rPr lang="en-US" dirty="0" smtClean="0"/>
              <a:t>general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        Clark </a:t>
            </a:r>
            <a:r>
              <a:rPr lang="en-US" sz="2400" dirty="0"/>
              <a:t>et al. suggested that 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a </a:t>
            </a:r>
            <a:r>
              <a:rPr lang="en-US" sz="2400" b="1" dirty="0"/>
              <a:t>new miscarriage </a:t>
            </a:r>
            <a:r>
              <a:rPr lang="en-US" sz="2400" dirty="0"/>
              <a:t>in patients undergoing </a:t>
            </a:r>
            <a:r>
              <a:rPr lang="en-US" sz="2400" dirty="0" smtClean="0"/>
              <a:t>immunotherapy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with lymphocytes would be due </a:t>
            </a:r>
            <a:r>
              <a:rPr lang="en-US" sz="2400" dirty="0" smtClean="0"/>
              <a:t>to: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an </a:t>
            </a:r>
            <a:r>
              <a:rPr lang="en-US" sz="2400" dirty="0"/>
              <a:t>embryonic </a:t>
            </a:r>
            <a:r>
              <a:rPr lang="en-US" sz="2400" b="1" dirty="0">
                <a:solidFill>
                  <a:srgbClr val="FF0000"/>
                </a:solidFill>
              </a:rPr>
              <a:t>genetic</a:t>
            </a:r>
            <a:r>
              <a:rPr lang="en-US" sz="2400" dirty="0"/>
              <a:t> alteration, </a:t>
            </a:r>
            <a:endParaRPr lang="en-US" sz="2400" dirty="0" smtClean="0"/>
          </a:p>
          <a:p>
            <a:r>
              <a:rPr lang="en-US" sz="2400" dirty="0" smtClean="0"/>
              <a:t>undiagnosed </a:t>
            </a:r>
            <a:r>
              <a:rPr lang="en-US" sz="2400" b="1" dirty="0">
                <a:solidFill>
                  <a:srgbClr val="FF0000"/>
                </a:solidFill>
              </a:rPr>
              <a:t>autoimmune</a:t>
            </a:r>
            <a:r>
              <a:rPr lang="en-US" sz="2400" dirty="0"/>
              <a:t> disease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or </a:t>
            </a:r>
            <a:r>
              <a:rPr lang="en-US" sz="2400" dirty="0"/>
              <a:t>immunotherapy conducted with an </a:t>
            </a:r>
            <a:r>
              <a:rPr lang="en-US" sz="2400" b="1" dirty="0" smtClean="0">
                <a:solidFill>
                  <a:srgbClr val="FF0000"/>
                </a:solidFill>
              </a:rPr>
              <a:t>insufficient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number </a:t>
            </a:r>
            <a:r>
              <a:rPr lang="en-US" sz="2400" dirty="0"/>
              <a:t>of paternal </a:t>
            </a:r>
            <a:r>
              <a:rPr lang="en-US" sz="2400" dirty="0" smtClean="0"/>
              <a:t>CD200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82296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There has been one case of </a:t>
            </a:r>
            <a:r>
              <a:rPr lang="en-US" sz="2400" b="1" dirty="0"/>
              <a:t>autoimmune hepatitis </a:t>
            </a:r>
            <a:r>
              <a:rPr lang="en-US" sz="2400" dirty="0"/>
              <a:t>in pregnancy reported to occur after PLI 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There is also a </a:t>
            </a:r>
            <a:r>
              <a:rPr lang="en-US" sz="2400" b="1" dirty="0"/>
              <a:t>risk of sensitization </a:t>
            </a:r>
            <a:r>
              <a:rPr lang="en-US" sz="2400" dirty="0"/>
              <a:t>to the </a:t>
            </a:r>
            <a:r>
              <a:rPr lang="en-US" sz="2400" b="1" dirty="0">
                <a:solidFill>
                  <a:srgbClr val="FF0000"/>
                </a:solidFill>
              </a:rPr>
              <a:t>minor blood groups</a:t>
            </a:r>
            <a:r>
              <a:rPr lang="en-US" sz="2400" dirty="0"/>
              <a:t>. The white blood cell suspension used for immunization may be contaminated by </a:t>
            </a:r>
            <a:r>
              <a:rPr lang="en-US" sz="2400" dirty="0" smtClean="0"/>
              <a:t>erythrocytes</a:t>
            </a:r>
          </a:p>
          <a:p>
            <a:pPr marL="0" indent="0">
              <a:buNone/>
            </a:pPr>
            <a:r>
              <a:rPr lang="en-US" sz="2400" dirty="0" smtClean="0"/>
              <a:t>     women </a:t>
            </a:r>
            <a:r>
              <a:rPr lang="en-US" sz="2400" dirty="0"/>
              <a:t>may develop antibodies against paternal blood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groups</a:t>
            </a:r>
            <a:r>
              <a:rPr lang="en-US" sz="2400" dirty="0"/>
              <a:t>. In the case of Rhesus-negative women, the problem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can </a:t>
            </a:r>
            <a:r>
              <a:rPr lang="en-US" sz="2400" dirty="0"/>
              <a:t>be overcome by administering anti-D.</a:t>
            </a:r>
          </a:p>
          <a:p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24431" t="37070" r="27271" b="21450"/>
          <a:stretch/>
        </p:blipFill>
        <p:spPr>
          <a:xfrm>
            <a:off x="2140973" y="269673"/>
            <a:ext cx="5751872" cy="200134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19200" y="3429000"/>
            <a:ext cx="7010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1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65" t="27953" r="10901" b="31308"/>
          <a:stretch/>
        </p:blipFill>
        <p:spPr>
          <a:xfrm>
            <a:off x="1524000" y="76200"/>
            <a:ext cx="7227324" cy="1854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676400"/>
                <a:ext cx="8229600" cy="441222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          accepted </a:t>
                </a:r>
                <a:r>
                  <a:rPr lang="en-US" sz="2000" dirty="0"/>
                  <a:t>March 20, 2016. </a:t>
                </a:r>
                <a:endParaRPr lang="en-US" sz="2000" dirty="0" smtClean="0"/>
              </a:p>
              <a:p>
                <a:endParaRPr lang="en-US" dirty="0"/>
              </a:p>
              <a:p>
                <a:r>
                  <a:rPr lang="en-US" sz="2600" dirty="0" smtClean="0"/>
                  <a:t>Allogenic LIT as a treatment for unexplained recurrent </a:t>
                </a:r>
              </a:p>
              <a:p>
                <a:pPr marL="0" indent="0">
                  <a:buNone/>
                </a:pPr>
                <a:r>
                  <a:rPr lang="en-US" sz="2600" dirty="0"/>
                  <a:t> </a:t>
                </a:r>
                <a:r>
                  <a:rPr lang="en-US" sz="2600" dirty="0" smtClean="0"/>
                  <a:t>     spontaneous abortion (URSA)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is still controversial </a:t>
                </a:r>
              </a:p>
              <a:p>
                <a:r>
                  <a:rPr lang="en-US" sz="2600" dirty="0" smtClean="0"/>
                  <a:t>Eighteen </a:t>
                </a:r>
                <a:r>
                  <a:rPr lang="en-US" sz="2600" dirty="0"/>
                  <a:t>randomized, placebo-controlled trials with LIT for URSA were included in the </a:t>
                </a:r>
                <a:r>
                  <a:rPr lang="en-US" sz="2600" dirty="0" smtClean="0"/>
                  <a:t>meta-analysis. </a:t>
                </a:r>
              </a:p>
              <a:p>
                <a:r>
                  <a:rPr lang="en-US" sz="2600" dirty="0" smtClean="0">
                    <a:solidFill>
                      <a:srgbClr val="FF0000"/>
                    </a:solidFill>
                  </a:rPr>
                  <a:t>LBR</a:t>
                </a:r>
                <a:r>
                  <a:rPr lang="en-US" sz="2600" dirty="0" smtClean="0"/>
                  <a:t> of </a:t>
                </a:r>
                <a:r>
                  <a:rPr lang="en-US" sz="2600" dirty="0"/>
                  <a:t>treatment group was </a:t>
                </a:r>
                <a:r>
                  <a:rPr lang="en-US" sz="2600" dirty="0">
                    <a:solidFill>
                      <a:srgbClr val="FF0000"/>
                    </a:solidFill>
                  </a:rPr>
                  <a:t>significantly higher </a:t>
                </a:r>
                <a:r>
                  <a:rPr lang="en-US" sz="2600" dirty="0"/>
                  <a:t>(OR 3.74, 95% CI 3.07 ~ 4.57). </a:t>
                </a:r>
                <a:endParaRPr lang="en-US" sz="2600" dirty="0" smtClean="0"/>
              </a:p>
              <a:p>
                <a:r>
                  <a:rPr lang="en-US" sz="2600" dirty="0" smtClean="0"/>
                  <a:t>LIT </a:t>
                </a:r>
                <a:r>
                  <a:rPr lang="en-US" sz="2600" dirty="0"/>
                  <a:t>performed </a:t>
                </a:r>
                <a:r>
                  <a:rPr lang="en-US" sz="2600" dirty="0">
                    <a:solidFill>
                      <a:srgbClr val="FF0000"/>
                    </a:solidFill>
                  </a:rPr>
                  <a:t>before and during pregnancy </a:t>
                </a:r>
                <a:r>
                  <a:rPr lang="en-US" sz="2600" dirty="0"/>
                  <a:t>had dramatically </a:t>
                </a:r>
                <a:r>
                  <a:rPr lang="en-US" sz="2600" dirty="0">
                    <a:solidFill>
                      <a:srgbClr val="FF0000"/>
                    </a:solidFill>
                  </a:rPr>
                  <a:t>improved the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LBR </a:t>
                </a:r>
                <a:r>
                  <a:rPr lang="en-US" sz="2600" dirty="0" smtClean="0"/>
                  <a:t>in </a:t>
                </a:r>
                <a:r>
                  <a:rPr lang="en-US" sz="2600" dirty="0"/>
                  <a:t>women with URSA (OR 4.67, 95% CI 3.70 ~ 5.90). </a:t>
                </a:r>
                <a:endParaRPr lang="en-US" sz="2600" dirty="0" smtClean="0"/>
              </a:p>
              <a:p>
                <a:r>
                  <a:rPr lang="en-US" sz="2600" dirty="0" smtClean="0"/>
                  <a:t>the </a:t>
                </a:r>
                <a:r>
                  <a:rPr lang="en-US" sz="2600" dirty="0">
                    <a:solidFill>
                      <a:srgbClr val="FF0000"/>
                    </a:solidFill>
                  </a:rPr>
                  <a:t>lower doses </a:t>
                </a:r>
                <a:r>
                  <a:rPr lang="en-US" sz="2600" dirty="0"/>
                  <a:t>per treatment (less than </a:t>
                </a:r>
                <a:r>
                  <a:rPr lang="en-US" sz="2600" dirty="0" smtClean="0"/>
                  <a:t>100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600" dirty="0" smtClean="0"/>
                  <a:t> 10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lymphocytes or 100 mL peripheral blood) achieved a </a:t>
                </a:r>
                <a:r>
                  <a:rPr lang="en-US" sz="2600" dirty="0">
                    <a:solidFill>
                      <a:srgbClr val="FF0000"/>
                    </a:solidFill>
                  </a:rPr>
                  <a:t>better outcome</a:t>
                </a:r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676400"/>
                <a:ext cx="8229600" cy="4412226"/>
              </a:xfrm>
              <a:blipFill>
                <a:blip r:embed="rId3"/>
                <a:stretch>
                  <a:fillRect l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1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sz="2900" b="1" dirty="0" smtClean="0">
                <a:latin typeface="Arial Rounded MT Bold" panose="020F0704030504030204" pitchFamily="34" charset="0"/>
              </a:rPr>
              <a:t>Conclusions</a:t>
            </a:r>
          </a:p>
          <a:p>
            <a:pPr marL="0" indent="0">
              <a:buNone/>
            </a:pPr>
            <a:endParaRPr lang="en-US" sz="2900" dirty="0" smtClean="0">
              <a:latin typeface="Arial Rounded MT Bold" panose="020F0704030504030204" pitchFamily="34" charset="0"/>
            </a:endParaRPr>
          </a:p>
          <a:p>
            <a:r>
              <a:rPr lang="en-US" sz="2900" dirty="0" smtClean="0">
                <a:latin typeface="Arial Rounded MT Bold" panose="020F0704030504030204" pitchFamily="34" charset="0"/>
              </a:rPr>
              <a:t> </a:t>
            </a:r>
            <a:r>
              <a:rPr lang="en-US" sz="2900" dirty="0">
                <a:latin typeface="Arial Rounded MT Bold" panose="020F0704030504030204" pitchFamily="34" charset="0"/>
              </a:rPr>
              <a:t>The results of the meta-analysis demonstrated that the effect of </a:t>
            </a:r>
            <a:r>
              <a:rPr lang="en-US" sz="2900" dirty="0" smtClean="0">
                <a:latin typeface="Arial Rounded MT Bold" panose="020F0704030504030204" pitchFamily="34" charset="0"/>
              </a:rPr>
              <a:t>LIT </a:t>
            </a:r>
          </a:p>
          <a:p>
            <a:pPr marL="0" indent="0">
              <a:buNone/>
            </a:pPr>
            <a:r>
              <a:rPr lang="en-US" sz="2900" dirty="0">
                <a:latin typeface="Arial Rounded MT Bold" panose="020F0704030504030204" pitchFamily="34" charset="0"/>
              </a:rPr>
              <a:t> </a:t>
            </a:r>
            <a:r>
              <a:rPr lang="en-US" sz="2900" dirty="0" smtClean="0">
                <a:latin typeface="Arial Rounded MT Bold" panose="020F0704030504030204" pitchFamily="34" charset="0"/>
              </a:rPr>
              <a:t>      was </a:t>
            </a:r>
            <a:r>
              <a:rPr lang="en-US" sz="2900" dirty="0">
                <a:latin typeface="Arial Rounded MT Bold" panose="020F0704030504030204" pitchFamily="34" charset="0"/>
              </a:rPr>
              <a:t>positive, and the immunotherapy was recommended </a:t>
            </a:r>
            <a:r>
              <a:rPr lang="en-US" sz="2900" dirty="0" smtClean="0">
                <a:latin typeface="Arial Rounded MT Bold" panose="020F0704030504030204" pitchFamily="34" charset="0"/>
              </a:rPr>
              <a:t>perform </a:t>
            </a:r>
          </a:p>
          <a:p>
            <a:pPr marL="0" indent="0">
              <a:buNone/>
            </a:pPr>
            <a:r>
              <a:rPr lang="en-US" sz="2900" dirty="0">
                <a:latin typeface="Arial Rounded MT Bold" panose="020F0704030504030204" pitchFamily="34" charset="0"/>
              </a:rPr>
              <a:t> </a:t>
            </a:r>
            <a:r>
              <a:rPr lang="en-US" sz="2900" dirty="0" smtClean="0">
                <a:latin typeface="Arial Rounded MT Bold" panose="020F0704030504030204" pitchFamily="34" charset="0"/>
              </a:rPr>
              <a:t>      before </a:t>
            </a:r>
            <a:r>
              <a:rPr lang="en-US" sz="2900" dirty="0">
                <a:latin typeface="Arial Rounded MT Bold" panose="020F0704030504030204" pitchFamily="34" charset="0"/>
              </a:rPr>
              <a:t>and during pregnancy with low dose of lymphocytes</a:t>
            </a:r>
            <a:r>
              <a:rPr lang="en-US" sz="2900" dirty="0" smtClean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en-US" sz="29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Arial Rounded MT Bold" panose="020F0704030504030204" pitchFamily="34" charset="0"/>
              </a:rPr>
              <a:t>        </a:t>
            </a:r>
            <a:r>
              <a:rPr lang="en-US" sz="29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However</a:t>
            </a:r>
            <a:r>
              <a:rPr lang="en-US" sz="2900" dirty="0">
                <a:latin typeface="Arial Rounded MT Bold" panose="020F0704030504030204" pitchFamily="34" charset="0"/>
              </a:rPr>
              <a:t>, </a:t>
            </a:r>
            <a:endParaRPr lang="en-US" sz="2900" dirty="0" smtClean="0">
              <a:latin typeface="Arial Rounded MT Bold" panose="020F0704030504030204" pitchFamily="34" charset="0"/>
            </a:endParaRPr>
          </a:p>
          <a:p>
            <a:r>
              <a:rPr lang="en-US" sz="2900" dirty="0" smtClean="0">
                <a:latin typeface="Arial Rounded MT Bold" panose="020F0704030504030204" pitchFamily="34" charset="0"/>
              </a:rPr>
              <a:t>the </a:t>
            </a:r>
            <a:r>
              <a:rPr lang="en-US" sz="2900" dirty="0">
                <a:latin typeface="Arial Rounded MT Bold" panose="020F0704030504030204" pitchFamily="34" charset="0"/>
              </a:rPr>
              <a:t>safety and feasibility of lymphocyte immunotherapy has not </a:t>
            </a:r>
            <a:r>
              <a:rPr lang="en-US" sz="2900" dirty="0" smtClean="0">
                <a:latin typeface="Arial Rounded MT Bold" panose="020F0704030504030204" pitchFamily="34" charset="0"/>
              </a:rPr>
              <a:t>been</a:t>
            </a:r>
          </a:p>
          <a:p>
            <a:pPr marL="0" indent="0">
              <a:buNone/>
            </a:pPr>
            <a:r>
              <a:rPr lang="en-US" sz="2900" dirty="0">
                <a:latin typeface="Arial Rounded MT Bold" panose="020F0704030504030204" pitchFamily="34" charset="0"/>
              </a:rPr>
              <a:t> </a:t>
            </a:r>
            <a:r>
              <a:rPr lang="en-US" sz="2900" dirty="0" smtClean="0">
                <a:latin typeface="Arial Rounded MT Bold" panose="020F0704030504030204" pitchFamily="34" charset="0"/>
              </a:rPr>
              <a:t>     </a:t>
            </a:r>
            <a:r>
              <a:rPr lang="en-US" sz="2900" dirty="0">
                <a:latin typeface="Arial Rounded MT Bold" panose="020F0704030504030204" pitchFamily="34" charset="0"/>
              </a:rPr>
              <a:t>fully investigated</a:t>
            </a:r>
            <a:r>
              <a:rPr lang="en-US" sz="2900" dirty="0" smtClean="0">
                <a:latin typeface="Arial Rounded MT Bold" panose="020F0704030504030204" pitchFamily="34" charset="0"/>
              </a:rPr>
              <a:t>,</a:t>
            </a:r>
          </a:p>
          <a:p>
            <a:r>
              <a:rPr lang="en-US" sz="2900" dirty="0" smtClean="0">
                <a:latin typeface="Arial Rounded MT Bold" panose="020F0704030504030204" pitchFamily="34" charset="0"/>
              </a:rPr>
              <a:t> </a:t>
            </a:r>
            <a:r>
              <a:rPr lang="en-US" sz="2900" dirty="0">
                <a:latin typeface="Arial Rounded MT Bold" panose="020F0704030504030204" pitchFamily="34" charset="0"/>
              </a:rPr>
              <a:t>and the inclusion and exclusion criteria need to be standardized. </a:t>
            </a:r>
            <a:endParaRPr lang="en-US" sz="2900" dirty="0" smtClean="0">
              <a:latin typeface="Arial Rounded MT Bold" panose="020F0704030504030204" pitchFamily="34" charset="0"/>
            </a:endParaRPr>
          </a:p>
          <a:p>
            <a:r>
              <a:rPr lang="en-US" sz="2900" dirty="0" smtClean="0">
                <a:latin typeface="Arial Rounded MT Bold" panose="020F0704030504030204" pitchFamily="34" charset="0"/>
              </a:rPr>
              <a:t>The </a:t>
            </a:r>
            <a:r>
              <a:rPr lang="en-US" sz="2900" dirty="0">
                <a:latin typeface="Arial Rounded MT Bold" panose="020F0704030504030204" pitchFamily="34" charset="0"/>
              </a:rPr>
              <a:t>mechanism of LIT needs more study as well, so that one can </a:t>
            </a:r>
            <a:r>
              <a:rPr lang="en-US" sz="2900" dirty="0" smtClean="0">
                <a:latin typeface="Arial Rounded MT Bold" panose="020F0704030504030204" pitchFamily="34" charset="0"/>
              </a:rPr>
              <a:t>test</a:t>
            </a:r>
          </a:p>
          <a:p>
            <a:pPr marL="0" indent="0">
              <a:buNone/>
            </a:pPr>
            <a:r>
              <a:rPr lang="en-US" sz="2900" dirty="0">
                <a:latin typeface="Arial Rounded MT Bold" panose="020F0704030504030204" pitchFamily="34" charset="0"/>
              </a:rPr>
              <a:t> </a:t>
            </a:r>
            <a:r>
              <a:rPr lang="en-US" sz="2900" dirty="0" smtClean="0">
                <a:latin typeface="Arial Rounded MT Bold" panose="020F0704030504030204" pitchFamily="34" charset="0"/>
              </a:rPr>
              <a:t>    </a:t>
            </a:r>
            <a:r>
              <a:rPr lang="en-US" sz="2900" dirty="0">
                <a:latin typeface="Arial Rounded MT Bold" panose="020F0704030504030204" pitchFamily="34" charset="0"/>
              </a:rPr>
              <a:t>treated patients to determine whether the LIT has induced </a:t>
            </a:r>
            <a:r>
              <a:rPr lang="en-US" sz="2900" dirty="0" smtClean="0">
                <a:latin typeface="Arial Rounded MT Bold" panose="020F0704030504030204" pitchFamily="34" charset="0"/>
              </a:rPr>
              <a:t>protective</a:t>
            </a:r>
          </a:p>
          <a:p>
            <a:pPr marL="0" indent="0">
              <a:buNone/>
            </a:pPr>
            <a:r>
              <a:rPr lang="en-US" sz="2900" dirty="0">
                <a:latin typeface="Arial Rounded MT Bold" panose="020F0704030504030204" pitchFamily="34" charset="0"/>
              </a:rPr>
              <a:t> </a:t>
            </a:r>
            <a:r>
              <a:rPr lang="en-US" sz="2900" dirty="0" smtClean="0">
                <a:latin typeface="Arial Rounded MT Bold" panose="020F0704030504030204" pitchFamily="34" charset="0"/>
              </a:rPr>
              <a:t>     </a:t>
            </a:r>
            <a:r>
              <a:rPr lang="en-US" sz="2900" dirty="0">
                <a:latin typeface="Arial Rounded MT Bold" panose="020F0704030504030204" pitchFamily="34" charset="0"/>
              </a:rPr>
              <a:t>immune changes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2973823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3823"/>
                <a:ext cx="218008" cy="276999"/>
              </a:xfrm>
              <a:prstGeom prst="rect">
                <a:avLst/>
              </a:prstGeom>
              <a:blipFill>
                <a:blip r:embed="rId2"/>
                <a:stretch>
                  <a:fillRect l="-19444" r="-1666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6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68180"/>
            <a:ext cx="8229600" cy="37802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Normal </a:t>
            </a:r>
            <a:r>
              <a:rPr lang="en-US" sz="2400" dirty="0"/>
              <a:t>pregnancy is based upon Th2-type cellular </a:t>
            </a:r>
            <a:r>
              <a:rPr lang="en-US" sz="2400" dirty="0" smtClean="0"/>
              <a:t>and </a:t>
            </a:r>
            <a:r>
              <a:rPr lang="en-US" sz="2400" dirty="0" err="1" smtClean="0"/>
              <a:t>Tregs</a:t>
            </a:r>
            <a:r>
              <a:rPr lang="en-US" sz="2400" dirty="0" smtClean="0"/>
              <a:t> (CD4</a:t>
            </a:r>
            <a:r>
              <a:rPr lang="en-US" sz="2400" dirty="0"/>
              <a:t>+ CD25+ FOXP3+ regulatory T </a:t>
            </a:r>
            <a:r>
              <a:rPr lang="en-US" sz="2400" dirty="0" smtClean="0"/>
              <a:t>cells) </a:t>
            </a:r>
            <a:r>
              <a:rPr lang="en-US" sz="2400" dirty="0"/>
              <a:t>immunity, while Th1 cellular immunity dominates the serum of </a:t>
            </a:r>
            <a:r>
              <a:rPr lang="en-US" sz="2400" dirty="0" err="1"/>
              <a:t>uRM</a:t>
            </a:r>
            <a:r>
              <a:rPr lang="en-US" sz="2400" dirty="0"/>
              <a:t> </a:t>
            </a:r>
            <a:r>
              <a:rPr lang="en-US" sz="2400" dirty="0" smtClean="0"/>
              <a:t>patients. </a:t>
            </a:r>
          </a:p>
          <a:p>
            <a:r>
              <a:rPr lang="en-US" sz="2400" dirty="0" err="1" smtClean="0"/>
              <a:t>Treg</a:t>
            </a:r>
            <a:r>
              <a:rPr lang="en-US" sz="2400" dirty="0" smtClean="0"/>
              <a:t> increased </a:t>
            </a:r>
            <a:r>
              <a:rPr lang="en-US" sz="2400" dirty="0"/>
              <a:t>during early pregnancy, which reached its peak during the second trimester and then declined in the postpartum period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percentages of CD4+ CD25+ cells in peripheral blood were lower in </a:t>
            </a:r>
            <a:r>
              <a:rPr lang="en-US" sz="2400" dirty="0" err="1"/>
              <a:t>uRM</a:t>
            </a:r>
            <a:r>
              <a:rPr lang="en-US" sz="2400" dirty="0"/>
              <a:t> patients with early miscarriage compared with normal early pregnant women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8330" t="25255" r="9278" b="22553"/>
          <a:stretch/>
        </p:blipFill>
        <p:spPr>
          <a:xfrm>
            <a:off x="1329266" y="198821"/>
            <a:ext cx="7010400" cy="20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953000"/>
            <a:ext cx="8229600" cy="137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Low-dose </a:t>
            </a:r>
            <a:r>
              <a:rPr lang="en-US" dirty="0"/>
              <a:t>lymphocyte immunotherapy</a:t>
            </a:r>
          </a:p>
          <a:p>
            <a:r>
              <a:rPr lang="en-US" dirty="0"/>
              <a:t>15 ml of peripheral venous blood was drawn from patients’ husband</a:t>
            </a:r>
          </a:p>
          <a:p>
            <a:r>
              <a:rPr lang="en-US" dirty="0"/>
              <a:t>The prepared PBMCs (1× 107 cells) were administered 3 times </a:t>
            </a:r>
            <a:r>
              <a:rPr lang="en-US" dirty="0" err="1"/>
              <a:t>intradermally</a:t>
            </a:r>
            <a:r>
              <a:rPr lang="en-US" dirty="0"/>
              <a:t> every 3 weeks.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49053" t="43774" r="15907" b="14135"/>
          <a:stretch/>
        </p:blipFill>
        <p:spPr>
          <a:xfrm>
            <a:off x="1752600" y="370503"/>
            <a:ext cx="6377399" cy="43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848600" cy="3505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ESHRE 2017  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/>
              <a:t>two or more </a:t>
            </a:r>
            <a:r>
              <a:rPr lang="en-US" dirty="0"/>
              <a:t>pregnancy losses, diagnosed by either serum </a:t>
            </a:r>
            <a:r>
              <a:rPr lang="en-US" dirty="0" smtClean="0"/>
              <a:t>or </a:t>
            </a:r>
            <a:r>
              <a:rPr lang="en-US" dirty="0"/>
              <a:t>urine </a:t>
            </a:r>
            <a:r>
              <a:rPr lang="en-US" b="1" dirty="0"/>
              <a:t>human chorionic gonadotropin </a:t>
            </a:r>
          </a:p>
          <a:p>
            <a:pPr>
              <a:buNone/>
            </a:pPr>
            <a:r>
              <a:rPr lang="en-US" dirty="0"/>
              <a:t>   This diagnosis includes biochemical pregnancies and treated pregnancies </a:t>
            </a:r>
            <a:r>
              <a:rPr lang="en-US" dirty="0" smtClean="0"/>
              <a:t> </a:t>
            </a:r>
            <a:r>
              <a:rPr lang="en-US" dirty="0"/>
              <a:t>of unknown location </a:t>
            </a:r>
            <a:r>
              <a:rPr lang="en-US" dirty="0" smtClean="0"/>
              <a:t>but  </a:t>
            </a:r>
            <a:r>
              <a:rPr lang="en-US" b="1" dirty="0"/>
              <a:t>does not include confirmed ectopic or molar pregnancies.</a:t>
            </a:r>
          </a:p>
          <a:p>
            <a:pPr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72" t="35356" r="50947" b="27604"/>
          <a:stretch/>
        </p:blipFill>
        <p:spPr>
          <a:xfrm>
            <a:off x="1205344" y="990600"/>
            <a:ext cx="748145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14600"/>
            <a:ext cx="7391400" cy="3927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        </a:t>
            </a:r>
            <a:r>
              <a:rPr lang="en-US" sz="2400" b="1" dirty="0" smtClean="0"/>
              <a:t>Result(s</a:t>
            </a:r>
            <a:r>
              <a:rPr lang="en-US" sz="2400" b="1" dirty="0"/>
              <a:t>): </a:t>
            </a:r>
            <a:endParaRPr lang="en-US" sz="2400" b="1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miscarriage rate increased with the number of previous spontaneous abortions. </a:t>
            </a:r>
            <a:endParaRPr lang="en-US" sz="2000" dirty="0" smtClean="0"/>
          </a:p>
          <a:p>
            <a:r>
              <a:rPr lang="en-US" sz="2000" dirty="0"/>
              <a:t>The </a:t>
            </a:r>
            <a:r>
              <a:rPr lang="en-US" sz="2000" b="1" dirty="0"/>
              <a:t>frequency of abnormal embryonic </a:t>
            </a:r>
            <a:r>
              <a:rPr lang="en-US" sz="2000" b="1" dirty="0" smtClean="0"/>
              <a:t>karyotypes</a:t>
            </a:r>
            <a:r>
              <a:rPr lang="en-US" sz="2000" dirty="0" smtClean="0"/>
              <a:t> </a:t>
            </a:r>
            <a:r>
              <a:rPr lang="en-US" sz="2000" dirty="0"/>
              <a:t>significantly </a:t>
            </a:r>
            <a:r>
              <a:rPr lang="en-US" sz="2000" b="1" dirty="0" smtClean="0">
                <a:solidFill>
                  <a:srgbClr val="FF0000"/>
                </a:solidFill>
              </a:rPr>
              <a:t>decreased</a:t>
            </a:r>
          </a:p>
          <a:p>
            <a:r>
              <a:rPr lang="en-US" sz="2000" dirty="0"/>
              <a:t>Patients with a </a:t>
            </a:r>
            <a:r>
              <a:rPr lang="en-US" sz="2000" b="1" dirty="0"/>
              <a:t>previous normal embryonic karyotype </a:t>
            </a:r>
            <a:r>
              <a:rPr lang="en-US" sz="2000" b="1" dirty="0">
                <a:solidFill>
                  <a:srgbClr val="FF0000"/>
                </a:solidFill>
              </a:rPr>
              <a:t>aborted more frequently</a:t>
            </a:r>
            <a:r>
              <a:rPr lang="en-US" sz="2000" dirty="0"/>
              <a:t> than those with an abnormal karyotype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Women who </a:t>
            </a:r>
            <a:r>
              <a:rPr lang="en-US" sz="2000" b="1" dirty="0"/>
              <a:t>miscarry chromosomally abnormal embryos </a:t>
            </a:r>
            <a:r>
              <a:rPr lang="en-US" sz="2000" dirty="0"/>
              <a:t>have a </a:t>
            </a:r>
            <a:r>
              <a:rPr lang="en-US" sz="2000" b="1" dirty="0"/>
              <a:t>2.92 odds ratio </a:t>
            </a:r>
            <a:r>
              <a:rPr lang="en-US" sz="2000" dirty="0"/>
              <a:t>for a subsequent </a:t>
            </a:r>
            <a:r>
              <a:rPr lang="en-US" sz="2000" b="1" dirty="0">
                <a:solidFill>
                  <a:srgbClr val="FF0000"/>
                </a:solidFill>
              </a:rPr>
              <a:t>live birth </a:t>
            </a:r>
            <a:r>
              <a:rPr lang="en-US" sz="2000" dirty="0"/>
              <a:t>compared to women who miscarry chromosomally normal embryos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26517" t="35357" r="33901" b="22553"/>
          <a:stretch/>
        </p:blipFill>
        <p:spPr>
          <a:xfrm>
            <a:off x="1828800" y="176469"/>
            <a:ext cx="5791200" cy="22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7630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they found that </a:t>
            </a:r>
            <a:r>
              <a:rPr lang="en-US" dirty="0" err="1"/>
              <a:t>IVIg</a:t>
            </a:r>
            <a:r>
              <a:rPr lang="en-US" dirty="0"/>
              <a:t> had an almost statistically significant effect (OR ¼ 1.71; 95% CI </a:t>
            </a:r>
            <a:r>
              <a:rPr lang="en-US" dirty="0" smtClean="0"/>
              <a:t>0.99e2.95)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Similarly</a:t>
            </a:r>
            <a:r>
              <a:rPr lang="en-US" dirty="0"/>
              <a:t>, in Christiansen et al.'s </a:t>
            </a:r>
            <a:r>
              <a:rPr lang="en-US" dirty="0" smtClean="0"/>
              <a:t>placebo-controlled trial</a:t>
            </a:r>
          </a:p>
          <a:p>
            <a:pPr marL="0" indent="0">
              <a:buNone/>
            </a:pPr>
            <a:r>
              <a:rPr lang="en-US" dirty="0" smtClean="0"/>
              <a:t>     in </a:t>
            </a:r>
            <a:r>
              <a:rPr lang="en-US" dirty="0"/>
              <a:t>secondary </a:t>
            </a:r>
            <a:r>
              <a:rPr lang="en-US" dirty="0" err="1"/>
              <a:t>aborters</a:t>
            </a:r>
            <a:r>
              <a:rPr lang="en-US" dirty="0"/>
              <a:t>, the live birth rate was 50% in </a:t>
            </a:r>
            <a:r>
              <a:rPr lang="en-US" dirty="0" err="1" smtClean="0"/>
              <a:t>IVIg</a:t>
            </a:r>
            <a:r>
              <a:rPr lang="en-US" dirty="0" smtClean="0"/>
              <a:t>-treated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women compared to that of 23% in placebo-treated women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When the results of secondary </a:t>
            </a:r>
            <a:r>
              <a:rPr lang="en-US" dirty="0" err="1"/>
              <a:t>aborters</a:t>
            </a:r>
            <a:r>
              <a:rPr lang="en-US" dirty="0"/>
              <a:t> were pooled with those of Christiansen et al.'s previous </a:t>
            </a:r>
            <a:r>
              <a:rPr lang="en-US" dirty="0" smtClean="0"/>
              <a:t>trial</a:t>
            </a:r>
            <a:r>
              <a:rPr lang="en-US" dirty="0"/>
              <a:t>, </a:t>
            </a:r>
            <a:r>
              <a:rPr lang="en-US" dirty="0" err="1"/>
              <a:t>IVIg</a:t>
            </a:r>
            <a:r>
              <a:rPr lang="en-US" dirty="0"/>
              <a:t> was found to have a statistically significant beneficial effect in secondary </a:t>
            </a:r>
            <a:r>
              <a:rPr lang="en-US" dirty="0" err="1"/>
              <a:t>aborters</a:t>
            </a:r>
            <a:r>
              <a:rPr lang="en-US" dirty="0"/>
              <a:t>. 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8330" t="33672" r="40530" b="27605"/>
          <a:stretch/>
        </p:blipFill>
        <p:spPr>
          <a:xfrm>
            <a:off x="1905000" y="228600"/>
            <a:ext cx="6400800" cy="20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704667" cy="3332816"/>
          </a:xfrm>
        </p:spPr>
        <p:txBody>
          <a:bodyPr>
            <a:normAutofit/>
          </a:bodyPr>
          <a:lstStyle/>
          <a:p>
            <a:r>
              <a:rPr lang="en-US" dirty="0"/>
              <a:t>Additionally, the timing of </a:t>
            </a:r>
            <a:r>
              <a:rPr lang="en-US" dirty="0" err="1"/>
              <a:t>IVIg</a:t>
            </a:r>
            <a:r>
              <a:rPr lang="en-US" dirty="0"/>
              <a:t> administration is highly </a:t>
            </a:r>
            <a:r>
              <a:rPr lang="en-US" dirty="0" smtClean="0"/>
              <a:t>important</a:t>
            </a:r>
          </a:p>
          <a:p>
            <a:r>
              <a:rPr lang="en-US" dirty="0" smtClean="0"/>
              <a:t>The </a:t>
            </a:r>
            <a:r>
              <a:rPr lang="en-US" dirty="0"/>
              <a:t>author used </a:t>
            </a:r>
            <a:r>
              <a:rPr lang="en-US" dirty="0" err="1"/>
              <a:t>IVIg</a:t>
            </a:r>
            <a:r>
              <a:rPr lang="en-US" dirty="0"/>
              <a:t> in women with 5 or more miscarriages. In these cases, there was a statistically significant benefit of 20%. The author reserved </a:t>
            </a:r>
            <a:r>
              <a:rPr lang="en-US" dirty="0" err="1"/>
              <a:t>IVIg</a:t>
            </a:r>
            <a:r>
              <a:rPr lang="en-US" dirty="0"/>
              <a:t> for the most resistant cases.</a:t>
            </a:r>
          </a:p>
        </p:txBody>
      </p:sp>
    </p:spTree>
    <p:extLst>
      <p:ext uri="{BB962C8B-B14F-4D97-AF65-F5344CB8AC3E}">
        <p14:creationId xmlns:p14="http://schemas.microsoft.com/office/powerpoint/2010/main" val="4870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382000" cy="6172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/>
              <a:t>         </a:t>
            </a:r>
            <a:r>
              <a:rPr lang="en-US" sz="3800" b="1" dirty="0" smtClean="0">
                <a:solidFill>
                  <a:srgbClr val="FF0000"/>
                </a:solidFill>
              </a:rPr>
              <a:t>Mechanism </a:t>
            </a:r>
            <a:r>
              <a:rPr lang="en-US" sz="3800" b="1" dirty="0">
                <a:solidFill>
                  <a:srgbClr val="FF0000"/>
                </a:solidFill>
              </a:rPr>
              <a:t>of </a:t>
            </a:r>
            <a:r>
              <a:rPr lang="en-US" sz="3800" b="1" dirty="0" smtClean="0">
                <a:solidFill>
                  <a:srgbClr val="FF0000"/>
                </a:solidFill>
              </a:rPr>
              <a:t>action of IVIG</a:t>
            </a:r>
          </a:p>
          <a:p>
            <a:pPr marL="0" indent="0">
              <a:buNone/>
            </a:pPr>
            <a:endParaRPr lang="en-US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400" dirty="0"/>
              <a:t>The anti-inflammatory effect of </a:t>
            </a:r>
            <a:r>
              <a:rPr lang="en-US" sz="3400" dirty="0" err="1"/>
              <a:t>IVIg</a:t>
            </a:r>
            <a:r>
              <a:rPr lang="en-US" sz="3400" dirty="0"/>
              <a:t> may be due to </a:t>
            </a:r>
            <a:r>
              <a:rPr lang="en-US" sz="3400" dirty="0" smtClean="0"/>
              <a:t>cytokine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</a:t>
            </a:r>
            <a:r>
              <a:rPr lang="en-US" sz="3400" dirty="0" smtClean="0"/>
              <a:t> </a:t>
            </a:r>
            <a:r>
              <a:rPr lang="en-US" sz="3400" dirty="0" smtClean="0"/>
              <a:t>modulation with inhibition </a:t>
            </a:r>
            <a:r>
              <a:rPr lang="en-US" sz="3400" dirty="0"/>
              <a:t>of the production of the </a:t>
            </a:r>
            <a:r>
              <a:rPr lang="en-US" sz="3400" dirty="0" err="1" smtClean="0"/>
              <a:t>proinflammatory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</a:t>
            </a:r>
            <a:r>
              <a:rPr lang="en-US" sz="3400" dirty="0" smtClean="0"/>
              <a:t> </a:t>
            </a:r>
            <a:r>
              <a:rPr lang="en-US" sz="3400" dirty="0"/>
              <a:t>cytokines IL-2, IL-10, TNF-a, and </a:t>
            </a:r>
            <a:r>
              <a:rPr lang="en-US" sz="3400" dirty="0" smtClean="0"/>
              <a:t>IFN-g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400" dirty="0"/>
              <a:t>depress the killing activity of peripheral blood NK </a:t>
            </a:r>
            <a:r>
              <a:rPr lang="en-US" sz="3400" dirty="0" smtClean="0"/>
              <a:t>cells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400" dirty="0" smtClean="0"/>
              <a:t>Normalized asymmetric </a:t>
            </a:r>
            <a:r>
              <a:rPr lang="en-US" sz="3400" dirty="0"/>
              <a:t>IgG </a:t>
            </a:r>
            <a:r>
              <a:rPr lang="en-US" sz="3400" dirty="0" smtClean="0"/>
              <a:t>antibodies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400" dirty="0" smtClean="0"/>
              <a:t>In </a:t>
            </a:r>
            <a:r>
              <a:rPr lang="en-US" sz="3400" dirty="0"/>
              <a:t>laboratory animals, </a:t>
            </a:r>
            <a:r>
              <a:rPr lang="en-US" sz="3400" dirty="0" err="1"/>
              <a:t>IVIg</a:t>
            </a:r>
            <a:r>
              <a:rPr lang="en-US" sz="3400" dirty="0"/>
              <a:t> has been shown to inhibit the </a:t>
            </a:r>
            <a:r>
              <a:rPr lang="en-US" sz="3400" dirty="0" smtClean="0"/>
              <a:t>complement</a:t>
            </a:r>
          </a:p>
          <a:p>
            <a:pPr marL="0" indent="0">
              <a:buNone/>
            </a:pPr>
            <a:r>
              <a:rPr lang="en-US" sz="3400" dirty="0" smtClean="0"/>
              <a:t>    </a:t>
            </a:r>
            <a:r>
              <a:rPr lang="en-US" sz="3400" dirty="0"/>
              <a:t>system ,</a:t>
            </a:r>
            <a:r>
              <a:rPr lang="en-US" sz="3400" dirty="0" smtClean="0"/>
              <a:t> </a:t>
            </a:r>
            <a:r>
              <a:rPr lang="en-US" sz="3400" dirty="0"/>
              <a:t>However, this mechanism has not been shown in humans</a:t>
            </a:r>
            <a:r>
              <a:rPr lang="en-US" sz="3400" dirty="0" smtClean="0"/>
              <a:t>.</a:t>
            </a:r>
          </a:p>
          <a:p>
            <a:pPr marL="0" indent="0">
              <a:buNone/>
            </a:pPr>
            <a:r>
              <a:rPr lang="en-US" sz="3400" dirty="0"/>
              <a:t>the placenta may activates  the complement system locally, </a:t>
            </a:r>
            <a:r>
              <a:rPr lang="en-US" sz="3400" dirty="0" smtClean="0"/>
              <a:t>generating</a:t>
            </a:r>
          </a:p>
          <a:p>
            <a:pPr marL="0" indent="0">
              <a:buNone/>
            </a:pPr>
            <a:r>
              <a:rPr lang="en-US" sz="3400" dirty="0" smtClean="0"/>
              <a:t> </a:t>
            </a:r>
            <a:r>
              <a:rPr lang="en-US" sz="3400" dirty="0"/>
              <a:t>split products that mediate placental injury, fetal loss, and </a:t>
            </a:r>
            <a:r>
              <a:rPr lang="en-US" sz="3400" dirty="0" smtClean="0"/>
              <a:t>growth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</a:t>
            </a:r>
            <a:r>
              <a:rPr lang="en-US" sz="3400" dirty="0" smtClean="0"/>
              <a:t> </a:t>
            </a:r>
            <a:r>
              <a:rPr lang="en-US" sz="3400" dirty="0"/>
              <a:t>retardation .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5390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0"/>
            <a:ext cx="8382000" cy="6553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8600" dirty="0" smtClean="0"/>
              <a:t>     </a:t>
            </a:r>
            <a:r>
              <a:rPr lang="en-US" sz="8600" b="1" dirty="0" smtClean="0"/>
              <a:t>Side </a:t>
            </a:r>
            <a:r>
              <a:rPr lang="en-US" sz="8600" b="1" dirty="0" smtClean="0"/>
              <a:t>effect</a:t>
            </a:r>
            <a:endParaRPr lang="en-US" sz="8600" dirty="0" smtClean="0"/>
          </a:p>
          <a:p>
            <a:r>
              <a:rPr lang="en-US" sz="5100" b="1" dirty="0" err="1" smtClean="0"/>
              <a:t>IVIg</a:t>
            </a:r>
            <a:r>
              <a:rPr lang="en-US" sz="5100" b="1" dirty="0" smtClean="0"/>
              <a:t> </a:t>
            </a:r>
            <a:r>
              <a:rPr lang="en-US" sz="5100" b="1" dirty="0"/>
              <a:t>is usually well tolerated. </a:t>
            </a:r>
            <a:endParaRPr lang="en-US" sz="5100" b="1" dirty="0" smtClean="0"/>
          </a:p>
          <a:p>
            <a:r>
              <a:rPr lang="en-US" sz="5100" dirty="0" smtClean="0"/>
              <a:t>Serious </a:t>
            </a:r>
            <a:r>
              <a:rPr lang="en-US" sz="5100" b="1" dirty="0">
                <a:solidFill>
                  <a:srgbClr val="FF0000"/>
                </a:solidFill>
              </a:rPr>
              <a:t>hypersensitivity reactions </a:t>
            </a:r>
            <a:r>
              <a:rPr lang="en-US" sz="5100" dirty="0"/>
              <a:t>occur rarely but may </a:t>
            </a:r>
            <a:endParaRPr lang="en-US" sz="5100" dirty="0" smtClean="0"/>
          </a:p>
          <a:p>
            <a:pPr marL="0" indent="0">
              <a:buNone/>
            </a:pPr>
            <a:r>
              <a:rPr lang="en-US" sz="5100" dirty="0"/>
              <a:t> </a:t>
            </a:r>
            <a:r>
              <a:rPr lang="en-US" sz="5100" dirty="0" smtClean="0"/>
              <a:t>    </a:t>
            </a:r>
            <a:r>
              <a:rPr lang="en-US" sz="5100" dirty="0" smtClean="0"/>
              <a:t>include </a:t>
            </a:r>
            <a:r>
              <a:rPr lang="en-US" sz="5100" dirty="0"/>
              <a:t>fever, vomiting, headache, shivering, skin rash, etc. </a:t>
            </a:r>
            <a:endParaRPr lang="en-US" sz="5100" dirty="0" smtClean="0"/>
          </a:p>
          <a:p>
            <a:pPr marL="0" indent="0">
              <a:buNone/>
            </a:pPr>
            <a:r>
              <a:rPr lang="en-US" sz="5100" dirty="0"/>
              <a:t> </a:t>
            </a:r>
            <a:r>
              <a:rPr lang="en-US" sz="5100" dirty="0" smtClean="0"/>
              <a:t>    </a:t>
            </a:r>
            <a:r>
              <a:rPr lang="en-US" sz="5100" dirty="0" smtClean="0"/>
              <a:t>Most </a:t>
            </a:r>
            <a:r>
              <a:rPr lang="en-US" sz="5100" dirty="0"/>
              <a:t>of these symptoms regress when the speed </a:t>
            </a:r>
            <a:r>
              <a:rPr lang="en-US" sz="5100" dirty="0" smtClean="0"/>
              <a:t>of</a:t>
            </a:r>
          </a:p>
          <a:p>
            <a:pPr marL="0" indent="0">
              <a:buNone/>
            </a:pPr>
            <a:r>
              <a:rPr lang="en-US" sz="5100" dirty="0"/>
              <a:t> </a:t>
            </a:r>
            <a:r>
              <a:rPr lang="en-US" sz="5100" dirty="0" smtClean="0"/>
              <a:t>   </a:t>
            </a:r>
            <a:r>
              <a:rPr lang="en-US" sz="5100" dirty="0" smtClean="0"/>
              <a:t> </a:t>
            </a:r>
            <a:r>
              <a:rPr lang="en-US" sz="5100" dirty="0"/>
              <a:t>infusion is decreased</a:t>
            </a:r>
            <a:r>
              <a:rPr lang="en-US" sz="5100" dirty="0" smtClean="0"/>
              <a:t>.</a:t>
            </a:r>
          </a:p>
          <a:p>
            <a:r>
              <a:rPr lang="en-US" sz="5100" dirty="0" smtClean="0"/>
              <a:t> </a:t>
            </a:r>
            <a:r>
              <a:rPr lang="en-US" sz="5100" dirty="0"/>
              <a:t>Patients with </a:t>
            </a:r>
            <a:r>
              <a:rPr lang="en-US" sz="5100" dirty="0">
                <a:solidFill>
                  <a:srgbClr val="FF0000"/>
                </a:solidFill>
              </a:rPr>
              <a:t>IgA deficiency </a:t>
            </a:r>
            <a:r>
              <a:rPr lang="en-US" sz="5100" dirty="0"/>
              <a:t>may develop </a:t>
            </a:r>
            <a:r>
              <a:rPr lang="en-US" sz="5100" b="1" dirty="0">
                <a:solidFill>
                  <a:srgbClr val="FF0000"/>
                </a:solidFill>
              </a:rPr>
              <a:t>anaphylaxis </a:t>
            </a:r>
            <a:endParaRPr lang="en-US" sz="5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5100" dirty="0" smtClean="0"/>
          </a:p>
          <a:p>
            <a:r>
              <a:rPr lang="en-US" sz="5100" dirty="0" smtClean="0"/>
              <a:t> </a:t>
            </a:r>
            <a:r>
              <a:rPr lang="en-US" sz="5100" b="1" dirty="0">
                <a:solidFill>
                  <a:srgbClr val="FF0000"/>
                </a:solidFill>
              </a:rPr>
              <a:t>Increased serum viscosity </a:t>
            </a:r>
            <a:r>
              <a:rPr lang="en-US" sz="5100" dirty="0" smtClean="0"/>
              <a:t>due </a:t>
            </a:r>
            <a:r>
              <a:rPr lang="en-US" sz="5100" dirty="0"/>
              <a:t>to hyperproteinemia </a:t>
            </a:r>
            <a:endParaRPr lang="en-US" sz="5100" dirty="0" smtClean="0"/>
          </a:p>
          <a:p>
            <a:r>
              <a:rPr lang="en-US" sz="5100" dirty="0" smtClean="0"/>
              <a:t>  </a:t>
            </a:r>
            <a:r>
              <a:rPr lang="en-US" sz="5100" dirty="0" err="1"/>
              <a:t>IVIg</a:t>
            </a:r>
            <a:r>
              <a:rPr lang="en-US" sz="5100" dirty="0"/>
              <a:t>, </a:t>
            </a:r>
            <a:r>
              <a:rPr lang="en-US" sz="5100" dirty="0" smtClean="0"/>
              <a:t>is </a:t>
            </a:r>
            <a:r>
              <a:rPr lang="en-US" sz="5100" dirty="0"/>
              <a:t>a </a:t>
            </a:r>
            <a:r>
              <a:rPr lang="en-US" sz="5100" dirty="0" err="1"/>
              <a:t>procoagulant</a:t>
            </a:r>
            <a:r>
              <a:rPr lang="en-US" sz="5100" dirty="0"/>
              <a:t>, </a:t>
            </a:r>
            <a:r>
              <a:rPr lang="en-US" sz="5100" b="1" dirty="0">
                <a:solidFill>
                  <a:srgbClr val="FF0000"/>
                </a:solidFill>
              </a:rPr>
              <a:t>may induce thrombosis</a:t>
            </a:r>
            <a:r>
              <a:rPr lang="en-US" sz="5100" dirty="0"/>
              <a:t>. </a:t>
            </a:r>
            <a:endParaRPr lang="en-US" sz="5100" dirty="0" smtClean="0"/>
          </a:p>
          <a:p>
            <a:pPr marL="0" indent="0">
              <a:buNone/>
            </a:pPr>
            <a:r>
              <a:rPr lang="en-US" sz="5100" dirty="0" smtClean="0"/>
              <a:t>          in </a:t>
            </a:r>
            <a:r>
              <a:rPr lang="en-US" sz="5100" dirty="0"/>
              <a:t>patients with </a:t>
            </a:r>
            <a:r>
              <a:rPr lang="en-US" sz="5100" dirty="0" err="1"/>
              <a:t>prothrombotic</a:t>
            </a:r>
            <a:r>
              <a:rPr lang="en-US" sz="5100" dirty="0"/>
              <a:t> states, an anticoagulant </a:t>
            </a:r>
            <a:endParaRPr lang="en-US" sz="5100" dirty="0" smtClean="0"/>
          </a:p>
          <a:p>
            <a:pPr marL="0" indent="0">
              <a:buNone/>
            </a:pPr>
            <a:r>
              <a:rPr lang="en-US" sz="5100" dirty="0"/>
              <a:t> </a:t>
            </a:r>
            <a:r>
              <a:rPr lang="en-US" sz="5100" dirty="0" smtClean="0"/>
              <a:t>        </a:t>
            </a:r>
            <a:r>
              <a:rPr lang="en-US" sz="5100" dirty="0" smtClean="0"/>
              <a:t>such as </a:t>
            </a:r>
            <a:r>
              <a:rPr lang="en-US" sz="5100" dirty="0" smtClean="0"/>
              <a:t>LMWH should </a:t>
            </a:r>
            <a:r>
              <a:rPr lang="en-US" sz="5100" dirty="0"/>
              <a:t>be administered concomitantly </a:t>
            </a:r>
            <a:endParaRPr lang="en-US" sz="5100" dirty="0" smtClean="0"/>
          </a:p>
          <a:p>
            <a:pPr marL="0" indent="0">
              <a:buNone/>
            </a:pPr>
            <a:r>
              <a:rPr lang="en-US" sz="5100" dirty="0"/>
              <a:t> </a:t>
            </a:r>
            <a:r>
              <a:rPr lang="en-US" sz="5100" dirty="0" smtClean="0"/>
              <a:t>        </a:t>
            </a:r>
            <a:r>
              <a:rPr lang="en-US" sz="5100" dirty="0" smtClean="0"/>
              <a:t>with </a:t>
            </a:r>
            <a:r>
              <a:rPr lang="en-US" sz="5100" dirty="0" err="1"/>
              <a:t>IVIg</a:t>
            </a:r>
            <a:r>
              <a:rPr lang="en-US" sz="5100" dirty="0"/>
              <a:t>. </a:t>
            </a:r>
            <a:endParaRPr lang="en-US" sz="5100" dirty="0" smtClean="0"/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37613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704667" cy="333281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Acute renal failure </a:t>
            </a:r>
            <a:r>
              <a:rPr lang="en-US" dirty="0"/>
              <a:t>has been reported usually with </a:t>
            </a:r>
            <a:r>
              <a:rPr lang="en-US" dirty="0">
                <a:solidFill>
                  <a:srgbClr val="FF0000"/>
                </a:solidFill>
              </a:rPr>
              <a:t>sucrose-containing </a:t>
            </a:r>
            <a:r>
              <a:rPr lang="en-US" dirty="0" err="1">
                <a:solidFill>
                  <a:srgbClr val="FF0000"/>
                </a:solidFill>
              </a:rPr>
              <a:t>IVIg</a:t>
            </a:r>
            <a:r>
              <a:rPr lang="en-US" dirty="0">
                <a:solidFill>
                  <a:srgbClr val="FF0000"/>
                </a:solidFill>
              </a:rPr>
              <a:t> preparation. </a:t>
            </a:r>
            <a:r>
              <a:rPr lang="en-US" dirty="0"/>
              <a:t>Currently, however, few </a:t>
            </a:r>
            <a:r>
              <a:rPr lang="en-US" dirty="0" err="1"/>
              <a:t>IVIg</a:t>
            </a:r>
            <a:r>
              <a:rPr lang="en-US" dirty="0"/>
              <a:t> preparations contain sucrose. </a:t>
            </a:r>
          </a:p>
          <a:p>
            <a:endParaRPr lang="en-US" dirty="0"/>
          </a:p>
          <a:p>
            <a:r>
              <a:rPr lang="en-US" dirty="0"/>
              <a:t>the method of preparation and testing of the donors could </a:t>
            </a:r>
            <a:r>
              <a:rPr lang="en-US" b="1" dirty="0"/>
              <a:t>prevent virus transmission.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The main limitation of </a:t>
            </a:r>
            <a:r>
              <a:rPr lang="en-US" b="1" dirty="0" err="1"/>
              <a:t>IVIg</a:t>
            </a:r>
            <a:r>
              <a:rPr lang="en-US" b="1" dirty="0"/>
              <a:t> is its high price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229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Filgrastim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G-CSF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534400" cy="4525963"/>
          </a:xfrm>
        </p:spPr>
        <p:txBody>
          <a:bodyPr>
            <a:noAutofit/>
          </a:bodyPr>
          <a:lstStyle/>
          <a:p>
            <a:r>
              <a:rPr lang="en-US" sz="2400" dirty="0"/>
              <a:t>The main clinical use is in the </a:t>
            </a:r>
            <a:r>
              <a:rPr lang="en-US" sz="2400" b="1" dirty="0"/>
              <a:t>treatment of neutropenia</a:t>
            </a:r>
            <a:r>
              <a:rPr lang="en-US" sz="2400" dirty="0"/>
              <a:t>, 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dirty="0" smtClean="0"/>
              <a:t>such </a:t>
            </a:r>
            <a:r>
              <a:rPr lang="en-US" sz="2400" dirty="0"/>
              <a:t>as chronic </a:t>
            </a:r>
            <a:r>
              <a:rPr lang="en-US" sz="2400" dirty="0" smtClean="0"/>
              <a:t>idiopathic </a:t>
            </a:r>
            <a:r>
              <a:rPr lang="en-US" sz="2400" dirty="0"/>
              <a:t>or </a:t>
            </a:r>
            <a:r>
              <a:rPr lang="en-US" sz="2400" dirty="0" smtClean="0"/>
              <a:t>post chemotherapy </a:t>
            </a:r>
            <a:r>
              <a:rPr lang="en-US" sz="2400" dirty="0"/>
              <a:t>neutropenia 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 smtClean="0"/>
              <a:t>   and </a:t>
            </a:r>
            <a:r>
              <a:rPr lang="en-US" sz="2400" dirty="0"/>
              <a:t>to stimulate cell growth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/>
              <a:t>in </a:t>
            </a:r>
            <a:r>
              <a:rPr lang="en-US" sz="2400" dirty="0"/>
              <a:t>hematopoietic </a:t>
            </a:r>
            <a:r>
              <a:rPr lang="en-US" sz="2400" b="1" dirty="0"/>
              <a:t>stem cell donation or transplantation</a:t>
            </a:r>
            <a:r>
              <a:rPr lang="en-US" sz="2400" b="1" dirty="0" smtClean="0"/>
              <a:t>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        </a:t>
            </a:r>
            <a:r>
              <a:rPr lang="en-US" sz="2400" b="1" dirty="0" smtClean="0">
                <a:solidFill>
                  <a:srgbClr val="FF0000"/>
                </a:solidFill>
              </a:rPr>
              <a:t>Mechanism </a:t>
            </a:r>
            <a:r>
              <a:rPr lang="en-US" sz="2400" b="1" dirty="0">
                <a:solidFill>
                  <a:srgbClr val="FF0000"/>
                </a:solidFill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</a:rPr>
              <a:t>action</a:t>
            </a:r>
            <a:endParaRPr lang="en-US" sz="2400" dirty="0"/>
          </a:p>
          <a:p>
            <a:r>
              <a:rPr lang="en-US" sz="2400" dirty="0" smtClean="0"/>
              <a:t>Significantly </a:t>
            </a:r>
            <a:r>
              <a:rPr lang="en-US" sz="2400" dirty="0"/>
              <a:t>increased b-</a:t>
            </a:r>
            <a:r>
              <a:rPr lang="en-US" sz="2400" dirty="0" err="1"/>
              <a:t>hCG</a:t>
            </a:r>
            <a:r>
              <a:rPr lang="en-US" sz="2400" dirty="0"/>
              <a:t> levels which indicates a direct effect on the trophoblast. </a:t>
            </a:r>
          </a:p>
          <a:p>
            <a:r>
              <a:rPr lang="en-US" sz="2400" dirty="0"/>
              <a:t>Alternatively, there may be an effect on lymphocytes. </a:t>
            </a:r>
          </a:p>
          <a:p>
            <a:r>
              <a:rPr lang="en-US" sz="2400" dirty="0"/>
              <a:t>mobilization and proliferation of lymphocytes, dendritic cells, and </a:t>
            </a:r>
            <a:r>
              <a:rPr lang="en-US" sz="2400" dirty="0" err="1"/>
              <a:t>Treg</a:t>
            </a:r>
            <a:r>
              <a:rPr lang="en-US" sz="2400" dirty="0"/>
              <a:t> cells </a:t>
            </a:r>
            <a:r>
              <a:rPr lang="en-US" sz="2400" dirty="0" smtClean="0"/>
              <a:t>,  increase </a:t>
            </a:r>
            <a:r>
              <a:rPr lang="en-US" sz="2400" dirty="0"/>
              <a:t>matrix metalloproteinase-2 and VEGF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84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6106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live birth rate was 82.8% in women treated with </a:t>
            </a:r>
            <a:r>
              <a:rPr lang="en-US" dirty="0" err="1"/>
              <a:t>filgrastim</a:t>
            </a:r>
            <a:r>
              <a:rPr lang="en-US" dirty="0"/>
              <a:t> compared to that of 48.5% in the control group (p ¼ 0.0061)</a:t>
            </a:r>
          </a:p>
          <a:p>
            <a:r>
              <a:rPr lang="en-US" dirty="0"/>
              <a:t>They included only women with more than four previous miscarriages, failure of previous therapy for RPL, negative results for other known causes of RPL, and loss of a </a:t>
            </a:r>
            <a:r>
              <a:rPr lang="en-US" dirty="0" err="1"/>
              <a:t>euploid</a:t>
            </a:r>
            <a:r>
              <a:rPr lang="en-US" dirty="0"/>
              <a:t> embryo in the previous miscarriage. The authors reported that no infant showed any abnormalities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6854" t="28621" r="25377" b="30971"/>
          <a:stretch/>
        </p:blipFill>
        <p:spPr>
          <a:xfrm>
            <a:off x="1219200" y="285699"/>
            <a:ext cx="6827173" cy="26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659" y="3319949"/>
            <a:ext cx="7077807" cy="947251"/>
          </a:xfrm>
        </p:spPr>
        <p:txBody>
          <a:bodyPr>
            <a:noAutofit/>
          </a:bodyPr>
          <a:lstStyle/>
          <a:p>
            <a:r>
              <a:rPr lang="en-US" sz="2800" dirty="0"/>
              <a:t>This was a prospective cohort study of treatment for RIF patients (</a:t>
            </a:r>
            <a:r>
              <a:rPr lang="en-US" sz="2800" i="1" dirty="0"/>
              <a:t>n</a:t>
            </a:r>
            <a:r>
              <a:rPr lang="en-US" sz="2800" dirty="0"/>
              <a:t> = 42) with elevated peripheral blood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Th1 </a:t>
            </a:r>
            <a:r>
              <a:rPr lang="en-US" sz="2800" dirty="0"/>
              <a:t>(CD4</a:t>
            </a:r>
            <a:r>
              <a:rPr lang="en-US" sz="2800" baseline="30000" dirty="0"/>
              <a:t>+</a:t>
            </a:r>
            <a:r>
              <a:rPr lang="en-US" sz="2800" dirty="0"/>
              <a:t>/IFN‐γ</a:t>
            </a:r>
            <a:r>
              <a:rPr lang="en-US" sz="2800" baseline="30000" dirty="0"/>
              <a:t>+</a:t>
            </a:r>
            <a:r>
              <a:rPr lang="en-US" sz="2800" dirty="0"/>
              <a:t>)/Th2 (CD4</a:t>
            </a:r>
            <a:r>
              <a:rPr lang="en-US" sz="2800" baseline="30000" dirty="0"/>
              <a:t>+</a:t>
            </a:r>
            <a:r>
              <a:rPr lang="en-US" sz="2800" dirty="0"/>
              <a:t>/IL‐4</a:t>
            </a:r>
            <a:r>
              <a:rPr lang="en-US" sz="2800" baseline="30000" dirty="0"/>
              <a:t>+</a:t>
            </a:r>
            <a:r>
              <a:rPr lang="en-US" sz="2800" dirty="0"/>
              <a:t>) cell ratios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89" t="42091" r="25377" b="14135"/>
          <a:stretch/>
        </p:blipFill>
        <p:spPr>
          <a:xfrm>
            <a:off x="1569660" y="264588"/>
            <a:ext cx="7230207" cy="257514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/>
          <a:srcRect l="39691" t="63535" r="16232" b="25920"/>
          <a:stretch/>
        </p:blipFill>
        <p:spPr>
          <a:xfrm>
            <a:off x="1447800" y="4953000"/>
            <a:ext cx="735206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8229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RPL can be further divided into </a:t>
            </a:r>
            <a:r>
              <a:rPr lang="en-US" dirty="0">
                <a:solidFill>
                  <a:srgbClr val="FF0000"/>
                </a:solidFill>
              </a:rPr>
              <a:t>primary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secondary </a:t>
            </a:r>
            <a:r>
              <a:rPr lang="en-US" dirty="0"/>
              <a:t>processes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Primary </a:t>
            </a:r>
            <a:r>
              <a:rPr lang="en-US" dirty="0"/>
              <a:t>RPL refers to pregnancy loss in women who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have </a:t>
            </a:r>
            <a:r>
              <a:rPr lang="en-US" dirty="0"/>
              <a:t>never carried to viability (24 weeks gestation </a:t>
            </a: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beyond). The prognosis for successful pregnancy </a:t>
            </a:r>
            <a:r>
              <a:rPr lang="en-US" dirty="0" smtClean="0"/>
              <a:t>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better with secondary RPL</a:t>
            </a:r>
          </a:p>
          <a:p>
            <a:endParaRPr lang="en-US" dirty="0"/>
          </a:p>
          <a:p>
            <a:r>
              <a:rPr lang="en-US" dirty="0"/>
              <a:t>There is </a:t>
            </a:r>
            <a:r>
              <a:rPr lang="en-US" b="1" dirty="0">
                <a:solidFill>
                  <a:srgbClr val="FF0000"/>
                </a:solidFill>
              </a:rPr>
              <a:t>no specific term </a:t>
            </a:r>
            <a:r>
              <a:rPr lang="en-US" dirty="0"/>
              <a:t>for describing women who have </a:t>
            </a:r>
            <a:r>
              <a:rPr lang="en-US" dirty="0" smtClean="0"/>
              <a:t>had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/>
              <a:t>multiple spontaneous miscarriages interspersed with </a:t>
            </a:r>
            <a:r>
              <a:rPr lang="en-US" b="1" dirty="0" smtClean="0"/>
              <a:t>normal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pregnancies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ie</a:t>
            </a:r>
            <a:r>
              <a:rPr lang="en-US" dirty="0"/>
              <a:t>, nonconsecutive pregnancy losses).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277" y="457200"/>
            <a:ext cx="8229600" cy="5638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r>
              <a:rPr lang="en-US" dirty="0"/>
              <a:t>Treatment </a:t>
            </a:r>
            <a:r>
              <a:rPr lang="en-US" dirty="0" smtClean="0"/>
              <a:t>group ( 25 patients) </a:t>
            </a:r>
            <a:r>
              <a:rPr lang="en-US" dirty="0"/>
              <a:t>received tacrolimus 2 days before embryo transfer and continued until the day of the pregnancy test, for a total of 16 days. The daily dose of tacrolimus (1–3 mg) was determined based on the degree of the Th1/Th2 cell </a:t>
            </a:r>
            <a:r>
              <a:rPr lang="en-US" dirty="0" smtClean="0"/>
              <a:t>ratio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b="1" dirty="0" smtClean="0"/>
              <a:t>     Results</a:t>
            </a:r>
            <a:endParaRPr lang="en-US" sz="4000" b="1" dirty="0"/>
          </a:p>
          <a:p>
            <a:r>
              <a:rPr lang="en-US" dirty="0"/>
              <a:t>The </a:t>
            </a:r>
            <a:r>
              <a:rPr lang="en-US" dirty="0" smtClean="0"/>
              <a:t>CPR of </a:t>
            </a:r>
            <a:r>
              <a:rPr lang="en-US" dirty="0"/>
              <a:t>the treatment group was 64.0%, which was significantly higher than that of the control group (0%) (</a:t>
            </a:r>
            <a:r>
              <a:rPr lang="en-US" i="1" dirty="0"/>
              <a:t>P</a:t>
            </a:r>
            <a:r>
              <a:rPr lang="en-US" dirty="0"/>
              <a:t> &lt; 0.0001). In the treatment group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the miscarriage rate was 6.3%, the live birthrate was 60.0% (</a:t>
            </a:r>
            <a:r>
              <a:rPr lang="en-US" i="1" dirty="0"/>
              <a:t>P</a:t>
            </a:r>
            <a:r>
              <a:rPr lang="en-US" dirty="0"/>
              <a:t> &lt; 0.0001).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was no significant side‐effect from tacrolimus in treatment group. No one developed obstetrical complications during pregnancy.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prospective cohort study of total 124 women with RIF who showed elevated Th1/Th2 (CD4+ IFN-γ+ /CD4+ IL-4+ ) cell ratios (≥10.3) and received tacrolimus at Sugiyama Clinic between November 2011 and July 2016. Patients were divided into three groups as per Th1 cell levels: Th1 level of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00" t="20203" r="3595" b="37706"/>
          <a:stretch/>
        </p:blipFill>
        <p:spPr>
          <a:xfrm>
            <a:off x="1371600" y="304800"/>
            <a:ext cx="7168897" cy="27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788" t="15152" r="6437" b="22554"/>
          <a:stretch/>
        </p:blipFill>
        <p:spPr>
          <a:xfrm>
            <a:off x="1600200" y="381000"/>
            <a:ext cx="6781800" cy="59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is a prospective cohort study of total 124 women with RIF who showed elevated Th1/Th2 (CD4+ IFN-γ+ /CD4+ IL-4+ ) cell ratios (≥10.3) and received tacrolimus at Sugiyama Clinic between November 2011 and July 2016. Patients were divided into three groups as per Th1 cell levels: Th1 level of &lt;22.8 as low ;22.8 to &lt;28.8 as middle and 28.8 or greater as high group. The study patients </a:t>
            </a:r>
            <a:r>
              <a:rPr lang="en-US" dirty="0" err="1" smtClean="0"/>
              <a:t>recived</a:t>
            </a:r>
            <a:r>
              <a:rPr lang="en-US" dirty="0" smtClean="0"/>
              <a:t> daily dose of tacrolimus 1-3 mg based on initial Th1/Th2 cell ratio.</a:t>
            </a:r>
          </a:p>
          <a:p>
            <a:pPr marL="0" indent="0">
              <a:buNone/>
            </a:pPr>
            <a:r>
              <a:rPr lang="en-US" dirty="0" smtClean="0"/>
              <a:t>Result : the CPR of low , middle , and high groups were 48.8%, 43.9% and 33.3%with tacrolimus treatment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Thank you 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"/>
            <a:ext cx="8229600" cy="6705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sz="2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recurrent implantation failure</a:t>
            </a:r>
            <a:endParaRPr lang="en-US" sz="2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US" sz="2600" dirty="0" smtClean="0">
                <a:latin typeface="Arial Rounded MT Bold" panose="020F0704030504030204" pitchFamily="34" charset="0"/>
              </a:rPr>
              <a:t>the </a:t>
            </a:r>
            <a:r>
              <a:rPr lang="en-US" sz="2600" dirty="0">
                <a:latin typeface="Arial Rounded MT Bold" panose="020F0704030504030204" pitchFamily="34" charset="0"/>
              </a:rPr>
              <a:t>most complete working definition of RIF is </a:t>
            </a:r>
            <a:endParaRPr lang="en-US" sz="26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“</a:t>
            </a:r>
            <a:r>
              <a:rPr lang="en-US" sz="2600" dirty="0">
                <a:latin typeface="Arial Rounded MT Bold" panose="020F0704030504030204" pitchFamily="34" charset="0"/>
              </a:rPr>
              <a:t>failure to achieve clinical pregnancy after transfer of at </a:t>
            </a:r>
            <a:endParaRPr lang="en-US" sz="2600" dirty="0" smtClean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 least </a:t>
            </a:r>
            <a:r>
              <a:rPr lang="en-US" sz="2600" b="1" dirty="0">
                <a:latin typeface="Arial Rounded MT Bold" panose="020F0704030504030204" pitchFamily="34" charset="0"/>
              </a:rPr>
              <a:t>four good quality embryos </a:t>
            </a:r>
            <a:r>
              <a:rPr lang="en-US" sz="2600" dirty="0">
                <a:latin typeface="Arial Rounded MT Bold" panose="020F0704030504030204" pitchFamily="34" charset="0"/>
              </a:rPr>
              <a:t>in a minimum </a:t>
            </a:r>
            <a:r>
              <a:rPr lang="en-US" sz="2600" dirty="0" smtClean="0">
                <a:latin typeface="Arial Rounded MT Bold" panose="020F0704030504030204" pitchFamily="34" charset="0"/>
              </a:rPr>
              <a:t>of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 </a:t>
            </a:r>
            <a:r>
              <a:rPr lang="en-US" sz="2600" b="1" dirty="0">
                <a:latin typeface="Arial Rounded MT Bold" panose="020F0704030504030204" pitchFamily="34" charset="0"/>
              </a:rPr>
              <a:t>three </a:t>
            </a:r>
            <a:r>
              <a:rPr lang="en-US" sz="2600" b="1" dirty="0" smtClean="0">
                <a:latin typeface="Arial Rounded MT Bold" panose="020F0704030504030204" pitchFamily="34" charset="0"/>
              </a:rPr>
              <a:t>fresh/frozen </a:t>
            </a:r>
            <a:r>
              <a:rPr lang="en-US" sz="2600" b="1" dirty="0">
                <a:latin typeface="Arial Rounded MT Bold" panose="020F0704030504030204" pitchFamily="34" charset="0"/>
              </a:rPr>
              <a:t>cycles </a:t>
            </a:r>
            <a:r>
              <a:rPr lang="en-US" sz="2600" dirty="0">
                <a:latin typeface="Arial Rounded MT Bold" panose="020F0704030504030204" pitchFamily="34" charset="0"/>
              </a:rPr>
              <a:t>in a woman who </a:t>
            </a:r>
            <a:r>
              <a:rPr lang="en-US" sz="2600" dirty="0" smtClean="0">
                <a:latin typeface="Arial Rounded MT Bold" panose="020F0704030504030204" pitchFamily="34" charset="0"/>
              </a:rPr>
              <a:t>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b="1" dirty="0">
                <a:latin typeface="Arial Rounded MT Bold" panose="020F0704030504030204" pitchFamily="34" charset="0"/>
              </a:rPr>
              <a:t> </a:t>
            </a:r>
            <a:r>
              <a:rPr lang="en-US" sz="2600" b="1" dirty="0" smtClean="0">
                <a:latin typeface="Arial Rounded MT Bold" panose="020F0704030504030204" pitchFamily="34" charset="0"/>
              </a:rPr>
              <a:t>     </a:t>
            </a:r>
            <a:r>
              <a:rPr lang="en-US" sz="2600" b="1" dirty="0">
                <a:latin typeface="Arial Rounded MT Bold" panose="020F0704030504030204" pitchFamily="34" charset="0"/>
              </a:rPr>
              <a:t>less than 40 years </a:t>
            </a:r>
            <a:r>
              <a:rPr lang="en-US" sz="2600" b="1" dirty="0" smtClean="0">
                <a:latin typeface="Arial Rounded MT Bold" panose="020F0704030504030204" pitchFamily="34" charset="0"/>
              </a:rPr>
              <a:t>old</a:t>
            </a:r>
          </a:p>
          <a:p>
            <a:pPr marL="0" indent="0">
              <a:buNone/>
            </a:pPr>
            <a:endParaRPr lang="en-US" sz="2600" b="1" dirty="0" smtClean="0">
              <a:latin typeface="Arial Rounded MT Bold" panose="020F0704030504030204" pitchFamily="34" charset="0"/>
            </a:endParaRPr>
          </a:p>
          <a:p>
            <a:r>
              <a:rPr lang="en-US" sz="2600" dirty="0">
                <a:latin typeface="Arial Rounded MT Bold" panose="020F0704030504030204" pitchFamily="34" charset="0"/>
              </a:rPr>
              <a:t>The term “</a:t>
            </a:r>
            <a:r>
              <a:rPr lang="en-US" sz="2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reproductive failure</a:t>
            </a:r>
            <a:r>
              <a:rPr lang="en-US" sz="2600" dirty="0">
                <a:latin typeface="Arial Rounded MT Bold" panose="020F0704030504030204" pitchFamily="34" charset="0"/>
              </a:rPr>
              <a:t>” was coined on the basis of studies </a:t>
            </a:r>
            <a:endParaRPr lang="en-US" sz="26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 investigating </a:t>
            </a:r>
            <a:r>
              <a:rPr lang="en-US" sz="2600" dirty="0">
                <a:latin typeface="Arial Rounded MT Bold" panose="020F0704030504030204" pitchFamily="34" charset="0"/>
              </a:rPr>
              <a:t>molecular mechanisms of RIF and RM that suggested a </a:t>
            </a:r>
            <a:endParaRPr lang="en-US" sz="26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 common </a:t>
            </a:r>
            <a:r>
              <a:rPr lang="en-US" sz="2600" dirty="0">
                <a:latin typeface="Arial Rounded MT Bold" panose="020F0704030504030204" pitchFamily="34" charset="0"/>
              </a:rPr>
              <a:t>pathogenic </a:t>
            </a:r>
            <a:r>
              <a:rPr lang="en-US" sz="2600" dirty="0" smtClean="0">
                <a:latin typeface="Arial Rounded MT Bold" panose="020F0704030504030204" pitchFamily="34" charset="0"/>
              </a:rPr>
              <a:t>pathway</a:t>
            </a:r>
          </a:p>
          <a:p>
            <a:pPr marL="0" indent="0">
              <a:buNone/>
            </a:pPr>
            <a:endParaRPr lang="en-US" sz="2600" dirty="0" smtClean="0">
              <a:latin typeface="Arial Rounded MT Bold" panose="020F0704030504030204" pitchFamily="34" charset="0"/>
            </a:endParaRPr>
          </a:p>
          <a:p>
            <a:r>
              <a:rPr lang="en-US" sz="2600" dirty="0">
                <a:latin typeface="Arial Rounded MT Bold" panose="020F0704030504030204" pitchFamily="34" charset="0"/>
              </a:rPr>
              <a:t>immune dysregulation is postulated to contribute to </a:t>
            </a:r>
            <a:r>
              <a:rPr lang="en-US" sz="2600" b="1" dirty="0" smtClean="0">
                <a:latin typeface="Arial Rounded MT Bold" panose="020F0704030504030204" pitchFamily="34" charset="0"/>
              </a:rPr>
              <a:t>defective</a:t>
            </a:r>
          </a:p>
          <a:p>
            <a:pPr marL="0" indent="0">
              <a:buNone/>
            </a:pPr>
            <a:r>
              <a:rPr lang="en-US" sz="2600" b="1" dirty="0">
                <a:latin typeface="Arial Rounded MT Bold" panose="020F0704030504030204" pitchFamily="34" charset="0"/>
              </a:rPr>
              <a:t> </a:t>
            </a:r>
            <a:r>
              <a:rPr lang="en-US" sz="2600" b="1" dirty="0" smtClean="0">
                <a:latin typeface="Arial Rounded MT Bold" panose="020F0704030504030204" pitchFamily="34" charset="0"/>
              </a:rPr>
              <a:t>    </a:t>
            </a:r>
            <a:r>
              <a:rPr lang="en-US" sz="2600" b="1" dirty="0">
                <a:latin typeface="Arial Rounded MT Bold" panose="020F0704030504030204" pitchFamily="34" charset="0"/>
              </a:rPr>
              <a:t>implantation and deep placentation </a:t>
            </a:r>
            <a:r>
              <a:rPr lang="en-US" sz="2600" dirty="0">
                <a:latin typeface="Arial Rounded MT Bold" panose="020F0704030504030204" pitchFamily="34" charset="0"/>
              </a:rPr>
              <a:t>resulting in problems </a:t>
            </a:r>
            <a:r>
              <a:rPr lang="en-US" sz="2600" dirty="0" smtClean="0">
                <a:latin typeface="Arial Rounded MT Bold" panose="020F0704030504030204" pitchFamily="34" charset="0"/>
              </a:rPr>
              <a:t>in</a:t>
            </a: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</a:t>
            </a:r>
            <a:r>
              <a:rPr lang="en-US" sz="2600" dirty="0">
                <a:latin typeface="Arial Rounded MT Bold" panose="020F0704030504030204" pitchFamily="34" charset="0"/>
              </a:rPr>
              <a:t>pregnancy such as </a:t>
            </a:r>
            <a:r>
              <a:rPr lang="en-US" sz="2600" i="1" dirty="0">
                <a:latin typeface="Arial Rounded MT Bold" panose="020F0704030504030204" pitchFamily="34" charset="0"/>
              </a:rPr>
              <a:t>recurrent miscarriage</a:t>
            </a:r>
            <a:r>
              <a:rPr lang="en-US" sz="2600" dirty="0">
                <a:latin typeface="Arial Rounded MT Bold" panose="020F0704030504030204" pitchFamily="34" charset="0"/>
              </a:rPr>
              <a:t>, </a:t>
            </a:r>
            <a:r>
              <a:rPr lang="en-US" sz="2600" i="1" dirty="0">
                <a:latin typeface="Arial Rounded MT Bold" panose="020F0704030504030204" pitchFamily="34" charset="0"/>
              </a:rPr>
              <a:t>pre-eclampsia</a:t>
            </a:r>
            <a:r>
              <a:rPr lang="en-US" sz="2600" dirty="0" smtClean="0">
                <a:latin typeface="Arial Rounded MT Bold" panose="020F0704030504030204" pitchFamily="34" charset="0"/>
              </a:rPr>
              <a:t>, </a:t>
            </a:r>
            <a:r>
              <a:rPr lang="en-US" sz="2600" i="1" dirty="0" smtClean="0">
                <a:latin typeface="Arial Rounded MT Bold" panose="020F0704030504030204" pitchFamily="34" charset="0"/>
              </a:rPr>
              <a:t>IUGR</a:t>
            </a:r>
          </a:p>
          <a:p>
            <a:pPr marL="0" indent="0">
              <a:buNone/>
            </a:pPr>
            <a:r>
              <a:rPr lang="en-US" sz="2600" i="1" dirty="0">
                <a:latin typeface="Arial Rounded MT Bold" panose="020F0704030504030204" pitchFamily="34" charset="0"/>
              </a:rPr>
              <a:t> </a:t>
            </a:r>
            <a:r>
              <a:rPr lang="en-US" sz="2600" i="1" dirty="0" smtClean="0">
                <a:latin typeface="Arial Rounded MT Bold" panose="020F0704030504030204" pitchFamily="34" charset="0"/>
              </a:rPr>
              <a:t>   </a:t>
            </a:r>
            <a:r>
              <a:rPr lang="en-US" sz="2600" dirty="0" smtClean="0">
                <a:latin typeface="Arial Rounded MT Bold" panose="020F0704030504030204" pitchFamily="34" charset="0"/>
              </a:rPr>
              <a:t> </a:t>
            </a:r>
            <a:r>
              <a:rPr lang="en-US" sz="2600" dirty="0">
                <a:latin typeface="Arial Rounded MT Bold" panose="020F0704030504030204" pitchFamily="34" charset="0"/>
              </a:rPr>
              <a:t>and </a:t>
            </a:r>
            <a:r>
              <a:rPr lang="en-US" sz="2600" i="1" dirty="0">
                <a:latin typeface="Arial Rounded MT Bold" panose="020F0704030504030204" pitchFamily="34" charset="0"/>
              </a:rPr>
              <a:t>preterm </a:t>
            </a:r>
            <a:r>
              <a:rPr lang="en-US" sz="2600" i="1" dirty="0" smtClean="0">
                <a:latin typeface="Arial Rounded MT Bold" panose="020F0704030504030204" pitchFamily="34" charset="0"/>
              </a:rPr>
              <a:t>labor </a:t>
            </a:r>
            <a:r>
              <a:rPr lang="en-US" sz="2600" dirty="0">
                <a:latin typeface="Arial Rounded MT Bold" panose="020F0704030504030204" pitchFamily="34" charset="0"/>
              </a:rPr>
              <a:t>collectively termed the </a:t>
            </a:r>
            <a:endParaRPr lang="en-US" sz="26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      “</a:t>
            </a:r>
            <a:r>
              <a:rPr lang="en-US" sz="2600" b="1" dirty="0">
                <a:latin typeface="Arial Rounded MT Bold" panose="020F0704030504030204" pitchFamily="34" charset="0"/>
              </a:rPr>
              <a:t>Great </a:t>
            </a:r>
            <a:r>
              <a:rPr lang="en-US" sz="2600" b="1" dirty="0" smtClean="0">
                <a:latin typeface="Arial Rounded MT Bold" panose="020F0704030504030204" pitchFamily="34" charset="0"/>
              </a:rPr>
              <a:t>Obstetrical </a:t>
            </a:r>
            <a:r>
              <a:rPr lang="en-US" sz="2600" b="1" dirty="0">
                <a:latin typeface="Arial Rounded MT Bold" panose="020F0704030504030204" pitchFamily="34" charset="0"/>
              </a:rPr>
              <a:t>Syndromes”.</a:t>
            </a:r>
          </a:p>
        </p:txBody>
      </p:sp>
    </p:spTree>
    <p:extLst>
      <p:ext uri="{BB962C8B-B14F-4D97-AF65-F5344CB8AC3E}">
        <p14:creationId xmlns:p14="http://schemas.microsoft.com/office/powerpoint/2010/main" val="32464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885267" cy="12192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Immunologic factors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59542"/>
            <a:ext cx="82296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 </a:t>
            </a:r>
            <a:r>
              <a:rPr lang="en-US" sz="2600" dirty="0">
                <a:latin typeface="Arial Rounded MT Bold" panose="020F0704030504030204" pitchFamily="34" charset="0"/>
              </a:rPr>
              <a:t>Each step in the establishment of normal pregnancy has </a:t>
            </a:r>
            <a:endParaRPr lang="en-US" sz="26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   been </a:t>
            </a:r>
            <a:r>
              <a:rPr lang="en-US" sz="2600" dirty="0">
                <a:latin typeface="Arial Rounded MT Bold" panose="020F0704030504030204" pitchFamily="34" charset="0"/>
              </a:rPr>
              <a:t>implicated as a possible site of </a:t>
            </a:r>
            <a:r>
              <a:rPr lang="en-US" sz="2600" dirty="0" smtClean="0">
                <a:latin typeface="Arial Rounded MT Bold" panose="020F0704030504030204" pitchFamily="34" charset="0"/>
              </a:rPr>
              <a:t>immune-mediated</a:t>
            </a: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   </a:t>
            </a:r>
            <a:r>
              <a:rPr lang="en-US" sz="2600" dirty="0">
                <a:latin typeface="Arial Rounded MT Bold" panose="020F0704030504030204" pitchFamily="34" charset="0"/>
              </a:rPr>
              <a:t>reproductive </a:t>
            </a:r>
            <a:r>
              <a:rPr lang="en-US" sz="2600" dirty="0" smtClean="0">
                <a:latin typeface="Arial Rounded MT Bold" panose="020F0704030504030204" pitchFamily="34" charset="0"/>
              </a:rPr>
              <a:t>failure. progesterone is the most  important </a:t>
            </a: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    </a:t>
            </a:r>
            <a:r>
              <a:rPr lang="en-US" sz="2600" dirty="0" err="1" smtClean="0">
                <a:latin typeface="Arial Rounded MT Bold" panose="020F0704030504030204" pitchFamily="34" charset="0"/>
              </a:rPr>
              <a:t>immunomodilator</a:t>
            </a:r>
            <a:r>
              <a:rPr lang="en-US" sz="2600" dirty="0" smtClean="0">
                <a:latin typeface="Arial Rounded MT Bold" panose="020F0704030504030204" pitchFamily="34" charset="0"/>
              </a:rPr>
              <a:t> in pregnancy</a:t>
            </a:r>
          </a:p>
          <a:p>
            <a:pPr marL="0" indent="0">
              <a:buNone/>
            </a:pPr>
            <a:endParaRPr lang="en-US" sz="2600" dirty="0" smtClean="0">
              <a:latin typeface="Arial Rounded MT Bold" panose="020F0704030504030204" pitchFamily="34" charset="0"/>
            </a:endParaRPr>
          </a:p>
          <a:p>
            <a:r>
              <a:rPr lang="en-US" sz="2600" dirty="0" smtClean="0">
                <a:latin typeface="Arial Rounded MT Bold" panose="020F0704030504030204" pitchFamily="34" charset="0"/>
              </a:rPr>
              <a:t> </a:t>
            </a:r>
            <a:r>
              <a:rPr lang="en-US" sz="2600" dirty="0">
                <a:latin typeface="Arial Rounded MT Bold" panose="020F0704030504030204" pitchFamily="34" charset="0"/>
              </a:rPr>
              <a:t>Both autoimmune and </a:t>
            </a:r>
            <a:r>
              <a:rPr lang="en-US" sz="2600" dirty="0" err="1">
                <a:latin typeface="Arial Rounded MT Bold" panose="020F0704030504030204" pitchFamily="34" charset="0"/>
              </a:rPr>
              <a:t>alloimmune</a:t>
            </a:r>
            <a:r>
              <a:rPr lang="en-US" sz="2600" dirty="0">
                <a:latin typeface="Arial Rounded MT Bold" panose="020F0704030504030204" pitchFamily="34" charset="0"/>
              </a:rPr>
              <a:t> mechanisms have been </a:t>
            </a:r>
            <a:endParaRPr lang="en-US" sz="26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   proposed</a:t>
            </a:r>
            <a:r>
              <a:rPr lang="en-US" sz="2600" dirty="0">
                <a:latin typeface="Arial Rounded MT Bold" panose="020F0704030504030204" pitchFamily="34" charset="0"/>
              </a:rPr>
              <a:t>. Since the mechanisms that allow a mother to </a:t>
            </a:r>
            <a:endParaRPr lang="en-US" sz="26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   tolerate </a:t>
            </a:r>
            <a:r>
              <a:rPr lang="en-US" sz="2600" dirty="0">
                <a:latin typeface="Arial Rounded MT Bold" panose="020F0704030504030204" pitchFamily="34" charset="0"/>
              </a:rPr>
              <a:t>her semi-allogeneic conceptus are not well defined</a:t>
            </a:r>
            <a:r>
              <a:rPr lang="en-US" sz="2600" dirty="0" smtClean="0">
                <a:latin typeface="Arial Rounded MT Bold" panose="020F070403050403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   </a:t>
            </a:r>
            <a:r>
              <a:rPr lang="en-US" sz="2600" dirty="0">
                <a:latin typeface="Arial Rounded MT Bold" panose="020F0704030504030204" pitchFamily="34" charset="0"/>
              </a:rPr>
              <a:t>it is difficult to assess the role of aberrant immunologic </a:t>
            </a:r>
            <a:r>
              <a:rPr lang="en-US" sz="2600" dirty="0" smtClean="0">
                <a:latin typeface="Arial Rounded MT Bold" panose="020F0704030504030204" pitchFamily="34" charset="0"/>
              </a:rPr>
              <a:t>factors</a:t>
            </a: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smtClean="0">
                <a:latin typeface="Arial Rounded MT Bold" panose="020F0704030504030204" pitchFamily="34" charset="0"/>
              </a:rPr>
              <a:t>       </a:t>
            </a:r>
            <a:r>
              <a:rPr lang="en-US" sz="2600" dirty="0">
                <a:latin typeface="Arial Rounded MT Bold" panose="020F0704030504030204" pitchFamily="34" charset="0"/>
              </a:rPr>
              <a:t>in reproductive </a:t>
            </a:r>
            <a:r>
              <a:rPr lang="en-US" sz="2600" dirty="0" smtClean="0">
                <a:latin typeface="Arial Rounded MT Bold" panose="020F0704030504030204" pitchFamily="34" charset="0"/>
              </a:rPr>
              <a:t>failure</a:t>
            </a:r>
          </a:p>
          <a:p>
            <a:pPr marL="0" indent="0">
              <a:buNone/>
            </a:pPr>
            <a:endParaRPr lang="en-US" sz="26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Arial Rounded MT Bold" panose="020F0704030504030204" pitchFamily="34" charset="0"/>
              </a:rPr>
              <a:t>                                   </a:t>
            </a:r>
            <a:r>
              <a:rPr lang="en-US" sz="2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Antiphospholipid </a:t>
            </a:r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syndrome</a:t>
            </a:r>
            <a:r>
              <a:rPr lang="en-US" sz="2600" dirty="0">
                <a:latin typeface="Arial Rounded MT Bold" panose="020F0704030504030204" pitchFamily="34" charset="0"/>
              </a:rPr>
              <a:t> </a:t>
            </a:r>
            <a:endParaRPr lang="en-US" sz="26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 </a:t>
            </a:r>
            <a:r>
              <a:rPr lang="en-US" sz="26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Several </a:t>
            </a:r>
            <a:r>
              <a:rPr lang="en-US" sz="2400" dirty="0">
                <a:latin typeface="Arial Rounded MT Bold" panose="020F0704030504030204" pitchFamily="34" charset="0"/>
              </a:rPr>
              <a:t>autoimmune diseases have been linked to poor obstetric outcome, 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 but APS </a:t>
            </a:r>
            <a:r>
              <a:rPr lang="en-US" sz="2400" dirty="0">
                <a:latin typeface="Arial Rounded MT Bold" panose="020F0704030504030204" pitchFamily="34" charset="0"/>
              </a:rPr>
              <a:t>is the only immune condition in which pregnancy loss is a </a:t>
            </a:r>
            <a:r>
              <a:rPr lang="en-US" sz="2400" dirty="0" smtClean="0">
                <a:latin typeface="Arial Rounded MT Bold" panose="020F0704030504030204" pitchFamily="34" charset="0"/>
              </a:rPr>
              <a:t>diagnostic</a:t>
            </a: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criterion for the disease. Five to 15 percent of patients with RPL may </a:t>
            </a:r>
            <a:r>
              <a:rPr lang="en-US" sz="2400" dirty="0" smtClean="0">
                <a:latin typeface="Arial Rounded MT Bold" panose="020F0704030504030204" pitchFamily="34" charset="0"/>
              </a:rPr>
              <a:t>have</a:t>
            </a: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                                                              </a:t>
            </a:r>
            <a:r>
              <a:rPr lang="en-US" sz="2400" dirty="0">
                <a:latin typeface="Arial Rounded MT Bold" panose="020F0704030504030204" pitchFamily="34" charset="0"/>
              </a:rPr>
              <a:t>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349" y="611624"/>
            <a:ext cx="8679898" cy="724247"/>
          </a:xfrm>
        </p:spPr>
        <p:txBody>
          <a:bodyPr>
            <a:normAutofit/>
          </a:bodyPr>
          <a:lstStyle/>
          <a:p>
            <a:pPr defTabSz="678209" eaLnBrk="1" fontAlgn="auto" hangingPunct="1">
              <a:spcBef>
                <a:spcPts val="741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  <a:latin typeface="Arial Rounded MT Bold" panose="020F0704030504030204" pitchFamily="34" charset="0"/>
              </a:rPr>
              <a:t>Immunologic factors</a:t>
            </a:r>
            <a:endParaRPr lang="en-US" sz="1328" dirty="0">
              <a:solidFill>
                <a:schemeClr val="accent4">
                  <a:lumMod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99683" name="Group 4"/>
          <p:cNvGrpSpPr>
            <a:grpSpLocks/>
          </p:cNvGrpSpPr>
          <p:nvPr/>
        </p:nvGrpSpPr>
        <p:grpSpPr bwMode="auto">
          <a:xfrm>
            <a:off x="4154058" y="3589551"/>
            <a:ext cx="846138" cy="746417"/>
            <a:chOff x="3912982" y="3339018"/>
            <a:chExt cx="1307090" cy="1307090"/>
          </a:xfrm>
        </p:grpSpPr>
        <p:sp>
          <p:nvSpPr>
            <p:cNvPr id="6" name="Oval 5">
              <a:extLst/>
            </p:cNvPr>
            <p:cNvSpPr/>
            <p:nvPr/>
          </p:nvSpPr>
          <p:spPr>
            <a:xfrm>
              <a:off x="3912982" y="3339018"/>
              <a:ext cx="1307090" cy="13070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780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109">
                <a:solidFill>
                  <a:prstClr val="white"/>
                </a:solidFill>
              </a:endParaRPr>
            </a:p>
          </p:txBody>
        </p:sp>
        <p:sp>
          <p:nvSpPr>
            <p:cNvPr id="7" name="Oval 6">
              <a:extLst/>
            </p:cNvPr>
            <p:cNvSpPr/>
            <p:nvPr/>
          </p:nvSpPr>
          <p:spPr>
            <a:xfrm>
              <a:off x="4144936" y="3577845"/>
              <a:ext cx="840049" cy="8391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780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109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10">
            <a:extLst/>
          </p:cNvPr>
          <p:cNvSpPr/>
          <p:nvPr/>
        </p:nvSpPr>
        <p:spPr>
          <a:xfrm>
            <a:off x="3873138" y="2268286"/>
            <a:ext cx="746800" cy="1384868"/>
          </a:xfrm>
          <a:custGeom>
            <a:avLst/>
            <a:gdLst>
              <a:gd name="connsiteX0" fmla="*/ 0 w 1434976"/>
              <a:gd name="connsiteY0" fmla="*/ 0 h 720080"/>
              <a:gd name="connsiteX1" fmla="*/ 1434976 w 1434976"/>
              <a:gd name="connsiteY1" fmla="*/ 0 h 720080"/>
              <a:gd name="connsiteX2" fmla="*/ 1434976 w 1434976"/>
              <a:gd name="connsiteY2" fmla="*/ 720080 h 720080"/>
              <a:gd name="connsiteX3" fmla="*/ 0 w 1434976"/>
              <a:gd name="connsiteY3" fmla="*/ 720080 h 720080"/>
              <a:gd name="connsiteX4" fmla="*/ 0 w 1434976"/>
              <a:gd name="connsiteY4" fmla="*/ 0 h 7200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20154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660276 w 1434976"/>
              <a:gd name="connsiteY1" fmla="*/ 10795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660276"/>
              <a:gd name="connsiteY0" fmla="*/ 0 h 1558280"/>
              <a:gd name="connsiteX1" fmla="*/ 660276 w 660276"/>
              <a:gd name="connsiteY1" fmla="*/ 10795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2700 w 660276"/>
              <a:gd name="connsiteY0" fmla="*/ 0 h 1558280"/>
              <a:gd name="connsiteX1" fmla="*/ 660276 w 660276"/>
              <a:gd name="connsiteY1" fmla="*/ 9017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5038 w 662614"/>
              <a:gd name="connsiteY0" fmla="*/ 0 h 1558280"/>
              <a:gd name="connsiteX1" fmla="*/ 662614 w 662614"/>
              <a:gd name="connsiteY1" fmla="*/ 901700 h 1558280"/>
              <a:gd name="connsiteX2" fmla="*/ 637214 w 662614"/>
              <a:gd name="connsiteY2" fmla="*/ 1558280 h 1558280"/>
              <a:gd name="connsiteX3" fmla="*/ 2338 w 662614"/>
              <a:gd name="connsiteY3" fmla="*/ 643880 h 1558280"/>
              <a:gd name="connsiteX4" fmla="*/ 15038 w 662614"/>
              <a:gd name="connsiteY4" fmla="*/ 0 h 1558280"/>
              <a:gd name="connsiteX0" fmla="*/ 553 w 686229"/>
              <a:gd name="connsiteY0" fmla="*/ 0 h 1405880"/>
              <a:gd name="connsiteX1" fmla="*/ 686229 w 686229"/>
              <a:gd name="connsiteY1" fmla="*/ 749300 h 1405880"/>
              <a:gd name="connsiteX2" fmla="*/ 660829 w 686229"/>
              <a:gd name="connsiteY2" fmla="*/ 1405880 h 1405880"/>
              <a:gd name="connsiteX3" fmla="*/ 25953 w 686229"/>
              <a:gd name="connsiteY3" fmla="*/ 491480 h 1405880"/>
              <a:gd name="connsiteX4" fmla="*/ 553 w 686229"/>
              <a:gd name="connsiteY4" fmla="*/ 0 h 1405880"/>
              <a:gd name="connsiteX0" fmla="*/ 553 w 686229"/>
              <a:gd name="connsiteY0" fmla="*/ 0 h 1451600"/>
              <a:gd name="connsiteX1" fmla="*/ 686229 w 686229"/>
              <a:gd name="connsiteY1" fmla="*/ 795020 h 1451600"/>
              <a:gd name="connsiteX2" fmla="*/ 660829 w 686229"/>
              <a:gd name="connsiteY2" fmla="*/ 1451600 h 1451600"/>
              <a:gd name="connsiteX3" fmla="*/ 25953 w 686229"/>
              <a:gd name="connsiteY3" fmla="*/ 537200 h 1451600"/>
              <a:gd name="connsiteX4" fmla="*/ 553 w 686229"/>
              <a:gd name="connsiteY4" fmla="*/ 0 h 1451600"/>
              <a:gd name="connsiteX0" fmla="*/ 8518 w 694194"/>
              <a:gd name="connsiteY0" fmla="*/ 0 h 1451600"/>
              <a:gd name="connsiteX1" fmla="*/ 694194 w 694194"/>
              <a:gd name="connsiteY1" fmla="*/ 795020 h 1451600"/>
              <a:gd name="connsiteX2" fmla="*/ 668794 w 694194"/>
              <a:gd name="connsiteY2" fmla="*/ 1451600 h 1451600"/>
              <a:gd name="connsiteX3" fmla="*/ 3438 w 694194"/>
              <a:gd name="connsiteY3" fmla="*/ 735320 h 1451600"/>
              <a:gd name="connsiteX4" fmla="*/ 8518 w 694194"/>
              <a:gd name="connsiteY4" fmla="*/ 0 h 1451600"/>
              <a:gd name="connsiteX0" fmla="*/ 8518 w 668794"/>
              <a:gd name="connsiteY0" fmla="*/ 0 h 1451600"/>
              <a:gd name="connsiteX1" fmla="*/ 668794 w 668794"/>
              <a:gd name="connsiteY1" fmla="*/ 728980 h 1451600"/>
              <a:gd name="connsiteX2" fmla="*/ 668794 w 668794"/>
              <a:gd name="connsiteY2" fmla="*/ 1451600 h 1451600"/>
              <a:gd name="connsiteX3" fmla="*/ 3438 w 668794"/>
              <a:gd name="connsiteY3" fmla="*/ 735320 h 1451600"/>
              <a:gd name="connsiteX4" fmla="*/ 8518 w 668794"/>
              <a:gd name="connsiteY4" fmla="*/ 0 h 1451600"/>
              <a:gd name="connsiteX0" fmla="*/ 8518 w 684034"/>
              <a:gd name="connsiteY0" fmla="*/ 0 h 1482080"/>
              <a:gd name="connsiteX1" fmla="*/ 66879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518 w 684034"/>
              <a:gd name="connsiteY0" fmla="*/ 0 h 1482080"/>
              <a:gd name="connsiteX1" fmla="*/ 67387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7 w 675603"/>
              <a:gd name="connsiteY0" fmla="*/ 0 h 1482080"/>
              <a:gd name="connsiteX1" fmla="*/ 665443 w 675603"/>
              <a:gd name="connsiteY1" fmla="*/ 728980 h 1482080"/>
              <a:gd name="connsiteX2" fmla="*/ 675603 w 675603"/>
              <a:gd name="connsiteY2" fmla="*/ 1482080 h 1482080"/>
              <a:gd name="connsiteX3" fmla="*/ 157567 w 675603"/>
              <a:gd name="connsiteY3" fmla="*/ 704840 h 1482080"/>
              <a:gd name="connsiteX4" fmla="*/ 87 w 675603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5320 h 1482080"/>
              <a:gd name="connsiteX4" fmla="*/ 12780 w 688296"/>
              <a:gd name="connsiteY4" fmla="*/ 0 h 1482080"/>
              <a:gd name="connsiteX0" fmla="*/ 2486 w 678002"/>
              <a:gd name="connsiteY0" fmla="*/ 0 h 1482080"/>
              <a:gd name="connsiteX1" fmla="*/ 667842 w 678002"/>
              <a:gd name="connsiteY1" fmla="*/ 728980 h 1482080"/>
              <a:gd name="connsiteX2" fmla="*/ 678002 w 678002"/>
              <a:gd name="connsiteY2" fmla="*/ 1482080 h 1482080"/>
              <a:gd name="connsiteX3" fmla="*/ 7566 w 678002"/>
              <a:gd name="connsiteY3" fmla="*/ 725160 h 1482080"/>
              <a:gd name="connsiteX4" fmla="*/ 2486 w 678002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0240 h 1482080"/>
              <a:gd name="connsiteX4" fmla="*/ 12780 w 688296"/>
              <a:gd name="connsiteY4" fmla="*/ 0 h 1482080"/>
              <a:gd name="connsiteX0" fmla="*/ 10160 w 685676"/>
              <a:gd name="connsiteY0" fmla="*/ 0 h 1482080"/>
              <a:gd name="connsiteX1" fmla="*/ 675516 w 685676"/>
              <a:gd name="connsiteY1" fmla="*/ 728980 h 1482080"/>
              <a:gd name="connsiteX2" fmla="*/ 685676 w 685676"/>
              <a:gd name="connsiteY2" fmla="*/ 1482080 h 1482080"/>
              <a:gd name="connsiteX3" fmla="*/ 0 w 685676"/>
              <a:gd name="connsiteY3" fmla="*/ 730240 h 1482080"/>
              <a:gd name="connsiteX4" fmla="*/ 10160 w 685676"/>
              <a:gd name="connsiteY4" fmla="*/ 0 h 1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676" h="1482080">
                <a:moveTo>
                  <a:pt x="10160" y="0"/>
                </a:moveTo>
                <a:lnTo>
                  <a:pt x="675516" y="728980"/>
                </a:lnTo>
                <a:lnTo>
                  <a:pt x="685676" y="1482080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16" tIns="33908" rIns="67816" bIns="33908" anchor="ctr"/>
          <a:lstStyle/>
          <a:p>
            <a:pPr algn="ctr" defTabSz="6780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09">
              <a:solidFill>
                <a:prstClr val="white"/>
              </a:solidFill>
            </a:endParaRPr>
          </a:p>
        </p:txBody>
      </p:sp>
      <p:cxnSp>
        <p:nvCxnSpPr>
          <p:cNvPr id="10" name="Straight Connector 9">
            <a:extLst/>
          </p:cNvPr>
          <p:cNvCxnSpPr/>
          <p:nvPr/>
        </p:nvCxnSpPr>
        <p:spPr>
          <a:xfrm>
            <a:off x="4626288" y="2764512"/>
            <a:ext cx="0" cy="27305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9">
            <a:extLst/>
          </p:cNvPr>
          <p:cNvSpPr/>
          <p:nvPr/>
        </p:nvSpPr>
        <p:spPr>
          <a:xfrm>
            <a:off x="3873138" y="1817902"/>
            <a:ext cx="2212975" cy="1446213"/>
          </a:xfrm>
          <a:prstGeom prst="rightArrow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16" tIns="33908" rIns="67816" bIns="33908" anchor="ctr"/>
          <a:lstStyle/>
          <a:p>
            <a:pPr algn="ctr" defTabSz="6780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09" dirty="0">
              <a:solidFill>
                <a:prstClr val="white"/>
              </a:solidFill>
            </a:endParaRPr>
          </a:p>
        </p:txBody>
      </p:sp>
      <p:grpSp>
        <p:nvGrpSpPr>
          <p:cNvPr id="199687" name="Group 11"/>
          <p:cNvGrpSpPr>
            <a:grpSpLocks/>
          </p:cNvGrpSpPr>
          <p:nvPr/>
        </p:nvGrpSpPr>
        <p:grpSpPr bwMode="auto">
          <a:xfrm flipH="1" flipV="1">
            <a:off x="3098893" y="4335968"/>
            <a:ext cx="2095091" cy="1668719"/>
            <a:chOff x="4045951" y="2348472"/>
            <a:chExt cx="2592000" cy="1814320"/>
          </a:xfrm>
        </p:grpSpPr>
        <p:sp>
          <p:nvSpPr>
            <p:cNvPr id="13" name="Rectangle 10">
              <a:extLst/>
            </p:cNvPr>
            <p:cNvSpPr/>
            <p:nvPr/>
          </p:nvSpPr>
          <p:spPr>
            <a:xfrm>
              <a:off x="4045951" y="2681715"/>
              <a:ext cx="685557" cy="1481077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76" h="1482080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780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109">
                <a:solidFill>
                  <a:prstClr val="white"/>
                </a:solidFill>
              </a:endParaRPr>
            </a:p>
          </p:txBody>
        </p:sp>
        <p:sp>
          <p:nvSpPr>
            <p:cNvPr id="14" name="Right Arrow 40">
              <a:extLst/>
            </p:cNvPr>
            <p:cNvSpPr/>
            <p:nvPr/>
          </p:nvSpPr>
          <p:spPr>
            <a:xfrm>
              <a:off x="4045951" y="2348472"/>
              <a:ext cx="2592000" cy="1367818"/>
            </a:xfrm>
            <a:prstGeom prst="rightArrow">
              <a:avLst/>
            </a:prstGeom>
            <a:solidFill>
              <a:srgbClr val="66CCFF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780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109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9688" name="Group 15"/>
          <p:cNvGrpSpPr>
            <a:grpSpLocks/>
          </p:cNvGrpSpPr>
          <p:nvPr/>
        </p:nvGrpSpPr>
        <p:grpSpPr bwMode="auto">
          <a:xfrm>
            <a:off x="5807655" y="2986090"/>
            <a:ext cx="2941592" cy="2585995"/>
            <a:chOff x="539550" y="2504074"/>
            <a:chExt cx="2058664" cy="2383501"/>
          </a:xfrm>
        </p:grpSpPr>
        <p:sp>
          <p:nvSpPr>
            <p:cNvPr id="17" name="Rounded Rectangle 49">
              <a:extLst/>
            </p:cNvPr>
            <p:cNvSpPr/>
            <p:nvPr/>
          </p:nvSpPr>
          <p:spPr>
            <a:xfrm>
              <a:off x="612018" y="2591672"/>
              <a:ext cx="1942492" cy="49606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780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109">
                <a:solidFill>
                  <a:prstClr val="white"/>
                </a:solidFill>
              </a:endParaRPr>
            </a:p>
          </p:txBody>
        </p:sp>
        <p:sp>
          <p:nvSpPr>
            <p:cNvPr id="18" name="TextBox 17">
              <a:extLst/>
            </p:cNvPr>
            <p:cNvSpPr txBox="1"/>
            <p:nvPr/>
          </p:nvSpPr>
          <p:spPr>
            <a:xfrm>
              <a:off x="539550" y="3270620"/>
              <a:ext cx="2058664" cy="16169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780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Autoimmune-(immunity against self)</a:t>
              </a:r>
            </a:p>
            <a:p>
              <a:pPr defTabSz="6780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Either </a:t>
              </a:r>
              <a:r>
                <a:rPr lang="en-US" altLang="ko-KR" b="1" dirty="0">
                  <a:solidFill>
                    <a:srgbClr val="C00000"/>
                  </a:solidFill>
                  <a:latin typeface="Arial"/>
                </a:rPr>
                <a:t>antiphospholipid</a:t>
              </a:r>
              <a:r>
                <a:rPr lang="en-US" altLang="ko-K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antibodies or other auto antibodies (Systemic Lupus Erythmatosus)</a:t>
              </a:r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endParaRPr>
            </a:p>
          </p:txBody>
        </p:sp>
        <p:sp>
          <p:nvSpPr>
            <p:cNvPr id="19" name="TextBox 18">
              <a:extLst/>
            </p:cNvPr>
            <p:cNvSpPr txBox="1"/>
            <p:nvPr/>
          </p:nvSpPr>
          <p:spPr>
            <a:xfrm>
              <a:off x="716833" y="2504074"/>
              <a:ext cx="1644915" cy="652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780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b="1" dirty="0">
                  <a:solidFill>
                    <a:prstClr val="white"/>
                  </a:solidFill>
                  <a:latin typeface="Arial"/>
                </a:rPr>
                <a:t>mediated by humoral factors</a:t>
              </a:r>
              <a:endParaRPr lang="ko-KR" alt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99689" name="Group 19"/>
          <p:cNvGrpSpPr>
            <a:grpSpLocks/>
          </p:cNvGrpSpPr>
          <p:nvPr/>
        </p:nvGrpSpPr>
        <p:grpSpPr bwMode="auto">
          <a:xfrm>
            <a:off x="828556" y="2193662"/>
            <a:ext cx="2860505" cy="2851268"/>
            <a:chOff x="611610" y="2605742"/>
            <a:chExt cx="2141916" cy="2087162"/>
          </a:xfrm>
        </p:grpSpPr>
        <p:sp>
          <p:nvSpPr>
            <p:cNvPr id="21" name="Rounded Rectangle 54">
              <a:extLst/>
            </p:cNvPr>
            <p:cNvSpPr/>
            <p:nvPr/>
          </p:nvSpPr>
          <p:spPr>
            <a:xfrm>
              <a:off x="611610" y="2605742"/>
              <a:ext cx="2141916" cy="481930"/>
            </a:xfrm>
            <a:prstGeom prst="roundRect">
              <a:avLst>
                <a:gd name="adj" fmla="val 50000"/>
              </a:avLst>
            </a:prstGeom>
            <a:solidFill>
              <a:srgbClr val="66CCF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780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109">
                <a:solidFill>
                  <a:prstClr val="white"/>
                </a:solidFill>
              </a:endParaRPr>
            </a:p>
          </p:txBody>
        </p:sp>
        <p:sp>
          <p:nvSpPr>
            <p:cNvPr id="22" name="TextBox 21">
              <a:extLst/>
            </p:cNvPr>
            <p:cNvSpPr txBox="1"/>
            <p:nvPr/>
          </p:nvSpPr>
          <p:spPr>
            <a:xfrm>
              <a:off x="671498" y="3205950"/>
              <a:ext cx="1872208" cy="1486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780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Alloimmune-(Immunity against non self)</a:t>
              </a:r>
            </a:p>
            <a:p>
              <a:pPr defTabSz="6780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An abnormal maternal immune response to fetus or placenta</a:t>
              </a:r>
            </a:p>
          </p:txBody>
        </p:sp>
        <p:sp>
          <p:nvSpPr>
            <p:cNvPr id="23" name="TextBox 22">
              <a:extLst/>
            </p:cNvPr>
            <p:cNvSpPr txBox="1"/>
            <p:nvPr/>
          </p:nvSpPr>
          <p:spPr>
            <a:xfrm>
              <a:off x="851827" y="2614550"/>
              <a:ext cx="1638195" cy="473122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>
              <a:spAutoFit/>
            </a:bodyPr>
            <a:lstStyle/>
            <a:p>
              <a:pPr algn="ctr" defTabSz="6780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solidFill>
                    <a:prstClr val="white"/>
                  </a:solidFill>
                  <a:latin typeface="Arial"/>
                </a:rPr>
                <a:t>alteration in cellular immunity </a:t>
              </a:r>
              <a:endParaRPr lang="ko-KR" altLang="en-US" b="1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99690" name="TextBox 23"/>
          <p:cNvSpPr txBox="1">
            <a:spLocks noChangeArrowheads="1"/>
          </p:cNvSpPr>
          <p:nvPr/>
        </p:nvSpPr>
        <p:spPr bwMode="auto">
          <a:xfrm>
            <a:off x="4476750" y="3035300"/>
            <a:ext cx="16430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16" tIns="33908" rIns="67816" bIns="33908">
            <a:spAutoFit/>
          </a:bodyPr>
          <a:lstStyle>
            <a:lvl1pPr defTabSz="677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77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77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77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77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77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77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77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77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ko-KR" b="1" dirty="0">
                <a:solidFill>
                  <a:srgbClr val="FFFFFF"/>
                </a:solidFill>
                <a:latin typeface="Arial Rounded MT Bold" pitchFamily="34" charset="0"/>
                <a:cs typeface="Arial Unicode MS" pitchFamily="34" charset="-128"/>
              </a:rPr>
              <a:t>Autoimmune</a:t>
            </a:r>
            <a:endParaRPr lang="ko-KR" altLang="en-US" b="1" dirty="0">
              <a:solidFill>
                <a:srgbClr val="FFFFFF"/>
              </a:solidFill>
              <a:latin typeface="Arial Rounded MT Bold" pitchFamily="34" charset="0"/>
              <a:cs typeface="Arial Unicode MS" pitchFamily="34" charset="-128"/>
            </a:endParaRPr>
          </a:p>
        </p:txBody>
      </p:sp>
      <p:sp>
        <p:nvSpPr>
          <p:cNvPr id="199691" name="TextBox 24"/>
          <p:cNvSpPr txBox="1">
            <a:spLocks noChangeArrowheads="1"/>
          </p:cNvSpPr>
          <p:nvPr/>
        </p:nvSpPr>
        <p:spPr bwMode="auto">
          <a:xfrm>
            <a:off x="3134564" y="5136157"/>
            <a:ext cx="2059420" cy="43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16" tIns="33908" rIns="67816" bIns="33908">
            <a:spAutoFit/>
          </a:bodyPr>
          <a:lstStyle>
            <a:lvl1pPr defTabSz="677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77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77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77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77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77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77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77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77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ko-KR" sz="2400" b="1" dirty="0" err="1">
                <a:solidFill>
                  <a:srgbClr val="FFFFFF"/>
                </a:solidFill>
                <a:latin typeface="Arial Rounded MT Bold" pitchFamily="34" charset="0"/>
                <a:cs typeface="Arial Unicode MS" pitchFamily="34" charset="-128"/>
              </a:rPr>
              <a:t>Alloimmune</a:t>
            </a:r>
            <a:endParaRPr lang="ko-KR" altLang="en-US" sz="2400" b="1" dirty="0">
              <a:solidFill>
                <a:srgbClr val="FFFFFF"/>
              </a:solidFill>
              <a:latin typeface="Arial Rounded MT Bold" pitchFamily="34" charset="0"/>
              <a:cs typeface="Arial Unicode MS" pitchFamily="34" charset="-128"/>
            </a:endParaRPr>
          </a:p>
        </p:txBody>
      </p:sp>
      <p:sp>
        <p:nvSpPr>
          <p:cNvPr id="27" name="Rectangle 16">
            <a:extLst/>
          </p:cNvPr>
          <p:cNvSpPr/>
          <p:nvPr/>
        </p:nvSpPr>
        <p:spPr>
          <a:xfrm rot="2700000">
            <a:off x="4737894" y="4617244"/>
            <a:ext cx="193675" cy="35718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16" tIns="33908" rIns="67816" bIns="33908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6" dirty="0">
              <a:solidFill>
                <a:prstClr val="white"/>
              </a:solidFill>
            </a:endParaRPr>
          </a:p>
        </p:txBody>
      </p:sp>
      <p:sp>
        <p:nvSpPr>
          <p:cNvPr id="28" name="Rounded Rectangle 5">
            <a:extLst/>
          </p:cNvPr>
          <p:cNvSpPr/>
          <p:nvPr/>
        </p:nvSpPr>
        <p:spPr>
          <a:xfrm flipH="1">
            <a:off x="4170363" y="3038475"/>
            <a:ext cx="293687" cy="23495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16" tIns="33908" rIns="67816" bIns="33908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6" dirty="0">
              <a:solidFill>
                <a:prstClr val="white"/>
              </a:solidFill>
            </a:endParaRPr>
          </a:p>
        </p:txBody>
      </p:sp>
      <p:pic>
        <p:nvPicPr>
          <p:cNvPr id="199694" name="Picture 2" descr="Image result for antibody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9" t="26949" r="24150" b="27226"/>
          <a:stretch>
            <a:fillRect/>
          </a:stretch>
        </p:blipFill>
        <p:spPr bwMode="auto">
          <a:xfrm>
            <a:off x="6930910" y="1676401"/>
            <a:ext cx="147309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5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43207" r="34389" b="32643"/>
          <a:stretch>
            <a:fillRect/>
          </a:stretch>
        </p:blipFill>
        <p:spPr bwMode="auto">
          <a:xfrm>
            <a:off x="1566072" y="5279087"/>
            <a:ext cx="887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6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43207" r="34389" b="32643"/>
          <a:stretch>
            <a:fillRect/>
          </a:stretch>
        </p:blipFill>
        <p:spPr bwMode="auto">
          <a:xfrm>
            <a:off x="2324518" y="6004687"/>
            <a:ext cx="59531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73138" y="2319703"/>
            <a:ext cx="1765662" cy="507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rgbClr val="FFFFFF"/>
                </a:solidFill>
                <a:latin typeface="Arial Rounded MT Bold" pitchFamily="34" charset="0"/>
                <a:cs typeface="Arial Unicode MS" pitchFamily="34" charset="-128"/>
              </a:rPr>
              <a:t>Autoimmune</a:t>
            </a:r>
            <a:endParaRPr lang="ko-KR" altLang="en-US" sz="2000" b="1" dirty="0">
              <a:solidFill>
                <a:srgbClr val="FFFFFF"/>
              </a:solidFill>
              <a:latin typeface="Arial Rounded MT Bold" pitchFamily="34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4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400800" cy="106679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Allogeneic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52050"/>
            <a:ext cx="7704667" cy="541020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may </a:t>
            </a:r>
            <a:r>
              <a:rPr lang="en-US" sz="2600" dirty="0"/>
              <a:t>cause RPL by a mechanism similar to that of </a:t>
            </a:r>
            <a:r>
              <a:rPr lang="en-US" sz="2600" dirty="0">
                <a:solidFill>
                  <a:srgbClr val="C00000"/>
                </a:solidFill>
              </a:rPr>
              <a:t>graft rejection </a:t>
            </a:r>
            <a:r>
              <a:rPr lang="en-US" sz="2600" dirty="0"/>
              <a:t>in transplant recipients. 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If </a:t>
            </a:r>
            <a:r>
              <a:rPr lang="en-US" sz="2600" dirty="0"/>
              <a:t>the blastocyst is developmentally normal and intact, the embryo should be entirely protected by trophoblast cells. </a:t>
            </a:r>
            <a:r>
              <a:rPr lang="en-US" sz="2600" dirty="0" smtClean="0"/>
              <a:t>However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in </a:t>
            </a:r>
            <a:r>
              <a:rPr lang="en-US" sz="2600" dirty="0"/>
              <a:t>some pregnancies, the </a:t>
            </a:r>
            <a:r>
              <a:rPr lang="en-US" sz="2600" b="1" dirty="0"/>
              <a:t>blastocyst is genetically deformed and not fully intact.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dirty="0" smtClean="0"/>
              <a:t>        As </a:t>
            </a:r>
            <a:r>
              <a:rPr lang="en-US" sz="2600" dirty="0"/>
              <a:t>a result, </a:t>
            </a:r>
            <a:r>
              <a:rPr lang="en-US" sz="2600" b="1" dirty="0"/>
              <a:t>paternally-derived antigens </a:t>
            </a:r>
            <a:r>
              <a:rPr lang="en-US" sz="2600" dirty="0"/>
              <a:t>are </a:t>
            </a:r>
            <a:r>
              <a:rPr lang="en-US" sz="2600" b="1" dirty="0"/>
              <a:t>exposed</a:t>
            </a:r>
            <a:r>
              <a:rPr lang="en-US" sz="2600" dirty="0"/>
              <a:t> </a:t>
            </a:r>
            <a:r>
              <a:rPr lang="en-US" sz="2600" dirty="0" smtClean="0"/>
              <a:t>to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600" dirty="0"/>
              <a:t>the </a:t>
            </a:r>
            <a:r>
              <a:rPr lang="en-US" sz="2600" b="1" dirty="0"/>
              <a:t>maternal immune system</a:t>
            </a:r>
            <a:r>
              <a:rPr lang="en-US" sz="2600" dirty="0"/>
              <a:t>, which leads to a </a:t>
            </a:r>
            <a:r>
              <a:rPr lang="en-US" sz="2600" dirty="0" smtClean="0"/>
              <a:t>graft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</a:t>
            </a:r>
            <a:r>
              <a:rPr lang="en-US" sz="2600" dirty="0"/>
              <a:t>rejection response. A secondary immune response </a:t>
            </a:r>
            <a:r>
              <a:rPr lang="en-US" sz="2600" dirty="0" smtClean="0"/>
              <a:t>would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600" dirty="0"/>
              <a:t>be expected to cause early rejection in cases of </a:t>
            </a:r>
            <a:r>
              <a:rPr lang="en-US" sz="2600" dirty="0" smtClean="0"/>
              <a:t>recurrent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600" dirty="0"/>
              <a:t>spontaneous abortion.</a:t>
            </a:r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85800"/>
            <a:ext cx="6629400" cy="54864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A rare immunologically mediated cause of RPL </a:t>
            </a:r>
            <a:r>
              <a:rPr lang="en-US" sz="2400" dirty="0" smtClean="0"/>
              <a:t>is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b="1" dirty="0" err="1" smtClean="0"/>
              <a:t>alloimmunization</a:t>
            </a:r>
            <a:r>
              <a:rPr lang="en-US" sz="2400" dirty="0" smtClean="0"/>
              <a:t> </a:t>
            </a:r>
            <a:r>
              <a:rPr lang="en-US" sz="2400" dirty="0"/>
              <a:t>to </a:t>
            </a:r>
            <a:r>
              <a:rPr lang="en-US" sz="2400" b="1" dirty="0"/>
              <a:t>blood</a:t>
            </a:r>
            <a:r>
              <a:rPr lang="en-US" sz="2400" dirty="0"/>
              <a:t> </a:t>
            </a:r>
            <a:r>
              <a:rPr lang="en-US" sz="2400" b="1" dirty="0"/>
              <a:t>group antigen P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Cytotoxic </a:t>
            </a:r>
            <a:r>
              <a:rPr lang="en-US" sz="2400" dirty="0"/>
              <a:t>IgM or IgG3 antibody directed against the </a:t>
            </a:r>
            <a:endParaRPr lang="en-US" sz="2400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</a:t>
            </a:r>
            <a:r>
              <a:rPr lang="en-US" sz="2400" b="1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b="1" dirty="0" smtClean="0">
                <a:solidFill>
                  <a:srgbClr val="C00000"/>
                </a:solidFill>
              </a:rPr>
              <a:t>PK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antigens</a:t>
            </a:r>
            <a:r>
              <a:rPr lang="en-US" sz="2400" dirty="0" smtClean="0"/>
              <a:t> </a:t>
            </a:r>
            <a:r>
              <a:rPr lang="en-US" sz="2400" dirty="0"/>
              <a:t>has been associated </a:t>
            </a:r>
            <a:r>
              <a:rPr lang="en-US" sz="2400" dirty="0" smtClean="0"/>
              <a:t>with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- miscarriage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in </a:t>
            </a:r>
            <a:r>
              <a:rPr lang="en-US" sz="2400" dirty="0"/>
              <a:t>more than 50 percent of affected </a:t>
            </a:r>
            <a:r>
              <a:rPr lang="en-US" sz="2400" dirty="0" smtClean="0"/>
              <a:t>pregnancies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 </a:t>
            </a:r>
            <a:r>
              <a:rPr lang="en-US" sz="2400" b="1" dirty="0"/>
              <a:t>fetal growth restriction </a:t>
            </a:r>
            <a:r>
              <a:rPr lang="en-US" sz="2400" dirty="0"/>
              <a:t>in ongoing </a:t>
            </a:r>
            <a:r>
              <a:rPr lang="en-US" sz="2400" dirty="0" smtClean="0"/>
              <a:t>pregnancies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the </a:t>
            </a:r>
            <a:r>
              <a:rPr lang="en-US" sz="2400" dirty="0"/>
              <a:t>authors speculated that </a:t>
            </a:r>
            <a:r>
              <a:rPr lang="en-US" sz="2400" b="1" dirty="0">
                <a:solidFill>
                  <a:srgbClr val="C00000"/>
                </a:solidFill>
              </a:rPr>
              <a:t>early </a:t>
            </a:r>
            <a:r>
              <a:rPr lang="en-US" sz="2400" b="1" dirty="0" smtClean="0">
                <a:solidFill>
                  <a:srgbClr val="C00000"/>
                </a:solidFill>
              </a:rPr>
              <a:t>plasmapheresis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</a:t>
            </a:r>
            <a:r>
              <a:rPr lang="en-US" sz="2400" dirty="0"/>
              <a:t>could be therapeutic</a:t>
            </a:r>
          </a:p>
        </p:txBody>
      </p:sp>
    </p:spTree>
    <p:extLst>
      <p:ext uri="{BB962C8B-B14F-4D97-AF65-F5344CB8AC3E}">
        <p14:creationId xmlns:p14="http://schemas.microsoft.com/office/powerpoint/2010/main" val="24846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1355</TotalTime>
  <Words>2774</Words>
  <Application>Microsoft Office PowerPoint</Application>
  <PresentationFormat>On-screen Show (4:3)</PresentationFormat>
  <Paragraphs>354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Arial Rounded MT Bold</vt:lpstr>
      <vt:lpstr>Arial Unicode MS</vt:lpstr>
      <vt:lpstr>B Nazanin</vt:lpstr>
      <vt:lpstr>Calibri</vt:lpstr>
      <vt:lpstr>Cambria Math</vt:lpstr>
      <vt:lpstr>Corbel</vt:lpstr>
      <vt:lpstr>HY엽서L</vt:lpstr>
      <vt:lpstr>Tahoma</vt:lpstr>
      <vt:lpstr>Times New Roman</vt:lpstr>
      <vt:lpstr>Wingdings</vt:lpstr>
      <vt:lpstr>Parallax</vt:lpstr>
      <vt:lpstr>The role of immunologic factor in RPL and RIF</vt:lpstr>
      <vt:lpstr>Up to date</vt:lpstr>
      <vt:lpstr>PowerPoint Presentation</vt:lpstr>
      <vt:lpstr>PowerPoint Presentation</vt:lpstr>
      <vt:lpstr>PowerPoint Presentation</vt:lpstr>
      <vt:lpstr>Immunologic factors  </vt:lpstr>
      <vt:lpstr>PowerPoint Presentation</vt:lpstr>
      <vt:lpstr>Allogeneic factors</vt:lpstr>
      <vt:lpstr>PowerPoint Presentation</vt:lpstr>
      <vt:lpstr>PowerPoint Presentation</vt:lpstr>
      <vt:lpstr>PowerPoint Presentation</vt:lpstr>
      <vt:lpstr>PowerPoint Presentation</vt:lpstr>
      <vt:lpstr>TNF- :IL-10 ratio above 30.6 and/or the IFN :IL-10 ratio above 20.5 was considered abnormally elevated   </vt:lpstr>
      <vt:lpstr>Th17/Treg</vt:lpstr>
      <vt:lpstr>PowerPoint Presentation</vt:lpstr>
      <vt:lpstr>PowerPoint Presentation</vt:lpstr>
      <vt:lpstr>mechanisms of immunotherapy with paternal leukocytes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2006, Kling et al (2587 women ,in Germany 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Filgrastim (G-CSF)</vt:lpstr>
      <vt:lpstr>PowerPoint Presentation</vt:lpstr>
      <vt:lpstr>This was a prospective cohort study of treatment for RIF patients (n = 42) with elevated peripheral blood  Th1 (CD4+/IFN‐γ+)/Th2 (CD4+/IL‐4+) cell ratios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NPSoft.ir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alzahra</dc:creator>
  <cp:lastModifiedBy>Windows User</cp:lastModifiedBy>
  <cp:revision>131</cp:revision>
  <dcterms:created xsi:type="dcterms:W3CDTF">2021-01-14T05:54:08Z</dcterms:created>
  <dcterms:modified xsi:type="dcterms:W3CDTF">2021-01-25T19:50:56Z</dcterms:modified>
</cp:coreProperties>
</file>